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Lst>
  <p:sldSz cx="43891200" cy="32918400"/>
  <p:notesSz cx="42643425" cy="32100838"/>
  <p:defaultText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68">
          <p15:clr>
            <a:srgbClr val="A4A3A4"/>
          </p15:clr>
        </p15:guide>
        <p15:guide id="2" pos="1382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0000"/>
    <a:srgbClr val="7F7F7F"/>
    <a:srgbClr val="130AC0"/>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791" autoAdjust="0"/>
    <p:restoredTop sz="91294" autoAdjust="0"/>
  </p:normalViewPr>
  <p:slideViewPr>
    <p:cSldViewPr>
      <p:cViewPr>
        <p:scale>
          <a:sx n="187" d="100"/>
          <a:sy n="187" d="100"/>
        </p:scale>
        <p:origin x="-10320" y="-3784"/>
      </p:cViewPr>
      <p:guideLst>
        <p:guide orient="horz" pos="10368"/>
        <p:guide pos="138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10226042"/>
            <a:ext cx="37307520" cy="7056120"/>
          </a:xfrm>
        </p:spPr>
        <p:txBody>
          <a:bodyPr/>
          <a:lstStyle/>
          <a:p>
            <a:r>
              <a:rPr lang="en-US"/>
              <a:t>Click to edit Master title style</a:t>
            </a:r>
          </a:p>
        </p:txBody>
      </p:sp>
      <p:sp>
        <p:nvSpPr>
          <p:cNvPr id="3" name="Subtitle 2"/>
          <p:cNvSpPr>
            <a:spLocks noGrp="1"/>
          </p:cNvSpPr>
          <p:nvPr>
            <p:ph type="subTitle" idx="1"/>
          </p:nvPr>
        </p:nvSpPr>
        <p:spPr>
          <a:xfrm>
            <a:off x="6583680" y="18653760"/>
            <a:ext cx="30723840" cy="8412480"/>
          </a:xfrm>
        </p:spPr>
        <p:txBody>
          <a:bodyPr/>
          <a:lstStyle>
            <a:lvl1pPr marL="0" indent="0" algn="ctr">
              <a:buNone/>
              <a:defRPr>
                <a:solidFill>
                  <a:schemeClr val="tx1">
                    <a:tint val="75000"/>
                  </a:schemeClr>
                </a:solidFill>
              </a:defRPr>
            </a:lvl1pPr>
            <a:lvl2pPr marL="2194560" indent="0" algn="ctr">
              <a:buNone/>
              <a:defRPr>
                <a:solidFill>
                  <a:schemeClr val="tx1">
                    <a:tint val="75000"/>
                  </a:schemeClr>
                </a:solidFill>
              </a:defRPr>
            </a:lvl2pPr>
            <a:lvl3pPr marL="4389120" indent="0" algn="ctr">
              <a:buNone/>
              <a:defRPr>
                <a:solidFill>
                  <a:schemeClr val="tx1">
                    <a:tint val="75000"/>
                  </a:schemeClr>
                </a:solidFill>
              </a:defRPr>
            </a:lvl3pPr>
            <a:lvl4pPr marL="6583680" indent="0" algn="ctr">
              <a:buNone/>
              <a:defRPr>
                <a:solidFill>
                  <a:schemeClr val="tx1">
                    <a:tint val="75000"/>
                  </a:schemeClr>
                </a:solidFill>
              </a:defRPr>
            </a:lvl4pPr>
            <a:lvl5pPr marL="8778240" indent="0" algn="ctr">
              <a:buNone/>
              <a:defRPr>
                <a:solidFill>
                  <a:schemeClr val="tx1">
                    <a:tint val="75000"/>
                  </a:schemeClr>
                </a:solidFill>
              </a:defRPr>
            </a:lvl5pPr>
            <a:lvl6pPr marL="10972800" indent="0" algn="ctr">
              <a:buNone/>
              <a:defRPr>
                <a:solidFill>
                  <a:schemeClr val="tx1">
                    <a:tint val="75000"/>
                  </a:schemeClr>
                </a:solidFill>
              </a:defRPr>
            </a:lvl6pPr>
            <a:lvl7pPr marL="13167360" indent="0" algn="ctr">
              <a:buNone/>
              <a:defRPr>
                <a:solidFill>
                  <a:schemeClr val="tx1">
                    <a:tint val="75000"/>
                  </a:schemeClr>
                </a:solidFill>
              </a:defRPr>
            </a:lvl7pPr>
            <a:lvl8pPr marL="15361920" indent="0" algn="ctr">
              <a:buNone/>
              <a:defRPr>
                <a:solidFill>
                  <a:schemeClr val="tx1">
                    <a:tint val="75000"/>
                  </a:schemeClr>
                </a:solidFill>
              </a:defRPr>
            </a:lvl8pPr>
            <a:lvl9pPr marL="1755648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821120" y="1318265"/>
            <a:ext cx="9875520" cy="2808732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194560" y="1318265"/>
            <a:ext cx="28895040" cy="280873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1" y="21153122"/>
            <a:ext cx="37307520" cy="6537960"/>
          </a:xfrm>
        </p:spPr>
        <p:txBody>
          <a:bodyPr anchor="t"/>
          <a:lstStyle>
            <a:lvl1pPr algn="l">
              <a:defRPr sz="19200" b="1" cap="all"/>
            </a:lvl1pPr>
          </a:lstStyle>
          <a:p>
            <a:r>
              <a:rPr lang="en-US"/>
              <a:t>Click to edit Master title style</a:t>
            </a:r>
          </a:p>
        </p:txBody>
      </p:sp>
      <p:sp>
        <p:nvSpPr>
          <p:cNvPr id="3" name="Text Placeholder 2"/>
          <p:cNvSpPr>
            <a:spLocks noGrp="1"/>
          </p:cNvSpPr>
          <p:nvPr>
            <p:ph type="body" idx="1"/>
          </p:nvPr>
        </p:nvSpPr>
        <p:spPr>
          <a:xfrm>
            <a:off x="3467101" y="13952226"/>
            <a:ext cx="37307520" cy="7200898"/>
          </a:xfrm>
        </p:spPr>
        <p:txBody>
          <a:bodyPr anchor="b"/>
          <a:lstStyle>
            <a:lvl1pPr marL="0" indent="0">
              <a:buNone/>
              <a:defRPr sz="9600">
                <a:solidFill>
                  <a:schemeClr val="tx1">
                    <a:tint val="75000"/>
                  </a:schemeClr>
                </a:solidFill>
              </a:defRPr>
            </a:lvl1pPr>
            <a:lvl2pPr marL="2194560" indent="0">
              <a:buNone/>
              <a:defRPr sz="8600">
                <a:solidFill>
                  <a:schemeClr val="tx1">
                    <a:tint val="75000"/>
                  </a:schemeClr>
                </a:solidFill>
              </a:defRPr>
            </a:lvl2pPr>
            <a:lvl3pPr marL="4389120" indent="0">
              <a:buNone/>
              <a:defRPr sz="7700">
                <a:solidFill>
                  <a:schemeClr val="tx1">
                    <a:tint val="75000"/>
                  </a:schemeClr>
                </a:solidFill>
              </a:defRPr>
            </a:lvl3pPr>
            <a:lvl4pPr marL="6583680" indent="0">
              <a:buNone/>
              <a:defRPr sz="6700">
                <a:solidFill>
                  <a:schemeClr val="tx1">
                    <a:tint val="75000"/>
                  </a:schemeClr>
                </a:solidFill>
              </a:defRPr>
            </a:lvl4pPr>
            <a:lvl5pPr marL="8778240" indent="0">
              <a:buNone/>
              <a:defRPr sz="6700">
                <a:solidFill>
                  <a:schemeClr val="tx1">
                    <a:tint val="75000"/>
                  </a:schemeClr>
                </a:solidFill>
              </a:defRPr>
            </a:lvl5pPr>
            <a:lvl6pPr marL="10972800" indent="0">
              <a:buNone/>
              <a:defRPr sz="6700">
                <a:solidFill>
                  <a:schemeClr val="tx1">
                    <a:tint val="75000"/>
                  </a:schemeClr>
                </a:solidFill>
              </a:defRPr>
            </a:lvl6pPr>
            <a:lvl7pPr marL="13167360" indent="0">
              <a:buNone/>
              <a:defRPr sz="6700">
                <a:solidFill>
                  <a:schemeClr val="tx1">
                    <a:tint val="75000"/>
                  </a:schemeClr>
                </a:solidFill>
              </a:defRPr>
            </a:lvl7pPr>
            <a:lvl8pPr marL="15361920" indent="0">
              <a:buNone/>
              <a:defRPr sz="6700">
                <a:solidFill>
                  <a:schemeClr val="tx1">
                    <a:tint val="75000"/>
                  </a:schemeClr>
                </a:solidFill>
              </a:defRPr>
            </a:lvl8pPr>
            <a:lvl9pPr marL="17556480" indent="0">
              <a:buNone/>
              <a:defRPr sz="67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194560" y="7680964"/>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311360" y="7680964"/>
            <a:ext cx="19385280" cy="21724622"/>
          </a:xfrm>
        </p:spPr>
        <p:txBody>
          <a:bodyPr/>
          <a:lstStyle>
            <a:lvl1pPr>
              <a:defRPr sz="13400"/>
            </a:lvl1pPr>
            <a:lvl2pPr>
              <a:defRPr sz="11500"/>
            </a:lvl2pPr>
            <a:lvl3pPr>
              <a:defRPr sz="9600"/>
            </a:lvl3pPr>
            <a:lvl4pPr>
              <a:defRPr sz="8600"/>
            </a:lvl4pPr>
            <a:lvl5pPr>
              <a:defRPr sz="8600"/>
            </a:lvl5pPr>
            <a:lvl6pPr>
              <a:defRPr sz="8600"/>
            </a:lvl6pPr>
            <a:lvl7pPr>
              <a:defRPr sz="8600"/>
            </a:lvl7pPr>
            <a:lvl8pPr>
              <a:defRPr sz="8600"/>
            </a:lvl8pPr>
            <a:lvl9pPr>
              <a:defRPr sz="8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4562" y="7368543"/>
            <a:ext cx="19392903"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4" name="Content Placeholder 3"/>
          <p:cNvSpPr>
            <a:spLocks noGrp="1"/>
          </p:cNvSpPr>
          <p:nvPr>
            <p:ph sz="half" idx="2"/>
          </p:nvPr>
        </p:nvSpPr>
        <p:spPr>
          <a:xfrm>
            <a:off x="2194562" y="10439401"/>
            <a:ext cx="19392903"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121" y="7368543"/>
            <a:ext cx="19400520" cy="3070858"/>
          </a:xfrm>
        </p:spPr>
        <p:txBody>
          <a:bodyPr anchor="b"/>
          <a:lstStyle>
            <a:lvl1pPr marL="0" indent="0">
              <a:buNone/>
              <a:defRPr sz="11500" b="1"/>
            </a:lvl1pPr>
            <a:lvl2pPr marL="2194560" indent="0">
              <a:buNone/>
              <a:defRPr sz="9600" b="1"/>
            </a:lvl2pPr>
            <a:lvl3pPr marL="4389120" indent="0">
              <a:buNone/>
              <a:defRPr sz="8600" b="1"/>
            </a:lvl3pPr>
            <a:lvl4pPr marL="6583680" indent="0">
              <a:buNone/>
              <a:defRPr sz="7700" b="1"/>
            </a:lvl4pPr>
            <a:lvl5pPr marL="8778240" indent="0">
              <a:buNone/>
              <a:defRPr sz="7700" b="1"/>
            </a:lvl5pPr>
            <a:lvl6pPr marL="10972800" indent="0">
              <a:buNone/>
              <a:defRPr sz="7700" b="1"/>
            </a:lvl6pPr>
            <a:lvl7pPr marL="13167360" indent="0">
              <a:buNone/>
              <a:defRPr sz="7700" b="1"/>
            </a:lvl7pPr>
            <a:lvl8pPr marL="15361920" indent="0">
              <a:buNone/>
              <a:defRPr sz="7700" b="1"/>
            </a:lvl8pPr>
            <a:lvl9pPr marL="17556480" indent="0">
              <a:buNone/>
              <a:defRPr sz="7700" b="1"/>
            </a:lvl9pPr>
          </a:lstStyle>
          <a:p>
            <a:pPr lvl="0"/>
            <a:r>
              <a:rPr lang="en-US"/>
              <a:t>Click to edit Master text styles</a:t>
            </a:r>
          </a:p>
        </p:txBody>
      </p:sp>
      <p:sp>
        <p:nvSpPr>
          <p:cNvPr id="6" name="Content Placeholder 5"/>
          <p:cNvSpPr>
            <a:spLocks noGrp="1"/>
          </p:cNvSpPr>
          <p:nvPr>
            <p:ph sz="quarter" idx="4"/>
          </p:nvPr>
        </p:nvSpPr>
        <p:spPr>
          <a:xfrm>
            <a:off x="22296121" y="10439401"/>
            <a:ext cx="19400520" cy="18966182"/>
          </a:xfrm>
        </p:spPr>
        <p:txBody>
          <a:bodyPr/>
          <a:lstStyle>
            <a:lvl1pPr>
              <a:defRPr sz="11500"/>
            </a:lvl1pPr>
            <a:lvl2pPr>
              <a:defRPr sz="9600"/>
            </a:lvl2pPr>
            <a:lvl3pPr>
              <a:defRPr sz="8600"/>
            </a:lvl3pPr>
            <a:lvl4pPr>
              <a:defRPr sz="7700"/>
            </a:lvl4pPr>
            <a:lvl5pPr>
              <a:defRPr sz="7700"/>
            </a:lvl5pPr>
            <a:lvl6pPr>
              <a:defRPr sz="7700"/>
            </a:lvl6pPr>
            <a:lvl7pPr>
              <a:defRPr sz="7700"/>
            </a:lvl7pPr>
            <a:lvl8pPr>
              <a:defRPr sz="7700"/>
            </a:lvl8pPr>
            <a:lvl9pPr>
              <a:defRPr sz="7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4565" y="1310640"/>
            <a:ext cx="14439903" cy="5577840"/>
          </a:xfrm>
        </p:spPr>
        <p:txBody>
          <a:bodyPr anchor="b"/>
          <a:lstStyle>
            <a:lvl1pPr algn="l">
              <a:defRPr sz="9600" b="1"/>
            </a:lvl1pPr>
          </a:lstStyle>
          <a:p>
            <a:r>
              <a:rPr lang="en-US"/>
              <a:t>Click to edit Master title style</a:t>
            </a:r>
          </a:p>
        </p:txBody>
      </p:sp>
      <p:sp>
        <p:nvSpPr>
          <p:cNvPr id="3" name="Content Placeholder 2"/>
          <p:cNvSpPr>
            <a:spLocks noGrp="1"/>
          </p:cNvSpPr>
          <p:nvPr>
            <p:ph idx="1"/>
          </p:nvPr>
        </p:nvSpPr>
        <p:spPr>
          <a:xfrm>
            <a:off x="17160240" y="1310644"/>
            <a:ext cx="24536400" cy="28094942"/>
          </a:xfrm>
        </p:spPr>
        <p:txBody>
          <a:bodyPr/>
          <a:lstStyle>
            <a:lvl1pPr>
              <a:defRPr sz="15400"/>
            </a:lvl1pPr>
            <a:lvl2pPr>
              <a:defRPr sz="13400"/>
            </a:lvl2pPr>
            <a:lvl3pPr>
              <a:defRPr sz="1150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4565" y="6888483"/>
            <a:ext cx="14439903" cy="22517102"/>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983" y="23042881"/>
            <a:ext cx="26334720" cy="2720342"/>
          </a:xfrm>
        </p:spPr>
        <p:txBody>
          <a:bodyPr anchor="b"/>
          <a:lstStyle>
            <a:lvl1pPr algn="l">
              <a:defRPr sz="9600" b="1"/>
            </a:lvl1pPr>
          </a:lstStyle>
          <a:p>
            <a:r>
              <a:rPr lang="en-US"/>
              <a:t>Click to edit Master title style</a:t>
            </a:r>
          </a:p>
        </p:txBody>
      </p:sp>
      <p:sp>
        <p:nvSpPr>
          <p:cNvPr id="3" name="Picture Placeholder 2"/>
          <p:cNvSpPr>
            <a:spLocks noGrp="1"/>
          </p:cNvSpPr>
          <p:nvPr>
            <p:ph type="pic" idx="1"/>
          </p:nvPr>
        </p:nvSpPr>
        <p:spPr>
          <a:xfrm>
            <a:off x="8602983" y="2941320"/>
            <a:ext cx="26334720" cy="19751040"/>
          </a:xfrm>
        </p:spPr>
        <p:txBody>
          <a:bodyPr/>
          <a:lstStyle>
            <a:lvl1pPr marL="0" indent="0">
              <a:buNone/>
              <a:defRPr sz="15400"/>
            </a:lvl1pPr>
            <a:lvl2pPr marL="2194560" indent="0">
              <a:buNone/>
              <a:defRPr sz="13400"/>
            </a:lvl2pPr>
            <a:lvl3pPr marL="4389120" indent="0">
              <a:buNone/>
              <a:defRPr sz="1150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endParaRPr lang="en-US"/>
          </a:p>
        </p:txBody>
      </p:sp>
      <p:sp>
        <p:nvSpPr>
          <p:cNvPr id="4" name="Text Placeholder 3"/>
          <p:cNvSpPr>
            <a:spLocks noGrp="1"/>
          </p:cNvSpPr>
          <p:nvPr>
            <p:ph type="body" sz="half" idx="2"/>
          </p:nvPr>
        </p:nvSpPr>
        <p:spPr>
          <a:xfrm>
            <a:off x="8602983" y="25763223"/>
            <a:ext cx="26334720" cy="3863338"/>
          </a:xfrm>
        </p:spPr>
        <p:txBody>
          <a:bodyPr/>
          <a:lstStyle>
            <a:lvl1pPr marL="0" indent="0">
              <a:buNone/>
              <a:defRPr sz="6700"/>
            </a:lvl1pPr>
            <a:lvl2pPr marL="2194560" indent="0">
              <a:buNone/>
              <a:defRPr sz="5800"/>
            </a:lvl2pPr>
            <a:lvl3pPr marL="4389120" indent="0">
              <a:buNone/>
              <a:defRPr sz="4800"/>
            </a:lvl3pPr>
            <a:lvl4pPr marL="6583680" indent="0">
              <a:buNone/>
              <a:defRPr sz="4300"/>
            </a:lvl4pPr>
            <a:lvl5pPr marL="8778240" indent="0">
              <a:buNone/>
              <a:defRPr sz="4300"/>
            </a:lvl5pPr>
            <a:lvl6pPr marL="10972800" indent="0">
              <a:buNone/>
              <a:defRPr sz="4300"/>
            </a:lvl6pPr>
            <a:lvl7pPr marL="13167360" indent="0">
              <a:buNone/>
              <a:defRPr sz="4300"/>
            </a:lvl7pPr>
            <a:lvl8pPr marL="15361920" indent="0">
              <a:buNone/>
              <a:defRPr sz="4300"/>
            </a:lvl8pPr>
            <a:lvl9pPr marL="17556480" indent="0">
              <a:buNone/>
              <a:defRPr sz="43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560" y="1318262"/>
            <a:ext cx="39502080" cy="5486400"/>
          </a:xfrm>
          <a:prstGeom prst="rect">
            <a:avLst/>
          </a:prstGeom>
        </p:spPr>
        <p:txBody>
          <a:bodyPr vert="horz" lIns="438912" tIns="219456" rIns="438912" bIns="219456" rtlCol="0" anchor="ctr">
            <a:normAutofit/>
          </a:bodyPr>
          <a:lstStyle/>
          <a:p>
            <a:r>
              <a:rPr lang="en-US"/>
              <a:t>Click to edit Master title style</a:t>
            </a:r>
          </a:p>
        </p:txBody>
      </p:sp>
      <p:sp>
        <p:nvSpPr>
          <p:cNvPr id="3" name="Text Placeholder 2"/>
          <p:cNvSpPr>
            <a:spLocks noGrp="1"/>
          </p:cNvSpPr>
          <p:nvPr>
            <p:ph type="body" idx="1"/>
          </p:nvPr>
        </p:nvSpPr>
        <p:spPr>
          <a:xfrm>
            <a:off x="2194560" y="7680964"/>
            <a:ext cx="39502080" cy="21724622"/>
          </a:xfrm>
          <a:prstGeom prst="rect">
            <a:avLst/>
          </a:prstGeom>
        </p:spPr>
        <p:txBody>
          <a:bodyPr vert="horz" lIns="438912" tIns="219456" rIns="438912" bIns="21945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560" y="30510482"/>
            <a:ext cx="10241280" cy="1752600"/>
          </a:xfrm>
          <a:prstGeom prst="rect">
            <a:avLst/>
          </a:prstGeom>
        </p:spPr>
        <p:txBody>
          <a:bodyPr vert="horz" lIns="438912" tIns="219456" rIns="438912" bIns="219456" rtlCol="0" anchor="ctr"/>
          <a:lstStyle>
            <a:lvl1pPr algn="l">
              <a:defRPr sz="5800">
                <a:solidFill>
                  <a:schemeClr val="tx1">
                    <a:tint val="75000"/>
                  </a:schemeClr>
                </a:solidFill>
              </a:defRPr>
            </a:lvl1pPr>
          </a:lstStyle>
          <a:p>
            <a:fld id="{1D8BD707-D9CF-40AE-B4C6-C98DA3205C09}" type="datetimeFigureOut">
              <a:rPr lang="en-US" smtClean="0"/>
              <a:pPr/>
              <a:t>11/11/19</a:t>
            </a:fld>
            <a:endParaRPr lang="en-US"/>
          </a:p>
        </p:txBody>
      </p:sp>
      <p:sp>
        <p:nvSpPr>
          <p:cNvPr id="5" name="Footer Placeholder 4"/>
          <p:cNvSpPr>
            <a:spLocks noGrp="1"/>
          </p:cNvSpPr>
          <p:nvPr>
            <p:ph type="ftr" sz="quarter" idx="3"/>
          </p:nvPr>
        </p:nvSpPr>
        <p:spPr>
          <a:xfrm>
            <a:off x="14996160" y="30510482"/>
            <a:ext cx="13898880" cy="1752600"/>
          </a:xfrm>
          <a:prstGeom prst="rect">
            <a:avLst/>
          </a:prstGeom>
        </p:spPr>
        <p:txBody>
          <a:bodyPr vert="horz" lIns="438912" tIns="219456" rIns="438912" bIns="219456" rtlCol="0" anchor="ctr"/>
          <a:lstStyle>
            <a:lvl1pPr algn="ctr">
              <a:defRPr sz="5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1455360" y="30510482"/>
            <a:ext cx="10241280" cy="1752600"/>
          </a:xfrm>
          <a:prstGeom prst="rect">
            <a:avLst/>
          </a:prstGeom>
        </p:spPr>
        <p:txBody>
          <a:bodyPr vert="horz" lIns="438912" tIns="219456" rIns="438912" bIns="219456" rtlCol="0" anchor="ctr"/>
          <a:lstStyle>
            <a:lvl1pPr algn="r">
              <a:defRPr sz="58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9120" rtl="0" eaLnBrk="1" latinLnBrk="0" hangingPunct="1">
        <a:spcBef>
          <a:spcPct val="0"/>
        </a:spcBef>
        <a:buNone/>
        <a:defRPr sz="21100" kern="1200">
          <a:solidFill>
            <a:schemeClr val="tx1"/>
          </a:solidFill>
          <a:latin typeface="+mj-lt"/>
          <a:ea typeface="+mj-ea"/>
          <a:cs typeface="+mj-cs"/>
        </a:defRPr>
      </a:lvl1pPr>
    </p:titleStyle>
    <p:bodyStyle>
      <a:lvl1pPr marL="1645920" indent="-1645920" algn="l" defTabSz="4389120" rtl="0" eaLnBrk="1" latinLnBrk="0" hangingPunct="1">
        <a:spcBef>
          <a:spcPct val="20000"/>
        </a:spcBef>
        <a:buFont typeface="Arial" pitchFamily="34" charset="0"/>
        <a:buChar char="•"/>
        <a:defRPr sz="15400" kern="1200">
          <a:solidFill>
            <a:schemeClr val="tx1"/>
          </a:solidFill>
          <a:latin typeface="+mn-lt"/>
          <a:ea typeface="+mn-ea"/>
          <a:cs typeface="+mn-cs"/>
        </a:defRPr>
      </a:lvl1pPr>
      <a:lvl2pPr marL="3566160" indent="-1371600" algn="l" defTabSz="4389120" rtl="0" eaLnBrk="1" latinLnBrk="0" hangingPunct="1">
        <a:spcBef>
          <a:spcPct val="20000"/>
        </a:spcBef>
        <a:buFont typeface="Arial" pitchFamily="34" charset="0"/>
        <a:buChar char="–"/>
        <a:defRPr sz="13400" kern="1200">
          <a:solidFill>
            <a:schemeClr val="tx1"/>
          </a:solidFill>
          <a:latin typeface="+mn-lt"/>
          <a:ea typeface="+mn-ea"/>
          <a:cs typeface="+mn-cs"/>
        </a:defRPr>
      </a:lvl2pPr>
      <a:lvl3pPr marL="5486400" indent="-1097280" algn="l" defTabSz="4389120" rtl="0" eaLnBrk="1" latinLnBrk="0" hangingPunct="1">
        <a:spcBef>
          <a:spcPct val="20000"/>
        </a:spcBef>
        <a:buFont typeface="Arial" pitchFamily="34" charset="0"/>
        <a:buChar char="•"/>
        <a:defRPr sz="11500" kern="1200">
          <a:solidFill>
            <a:schemeClr val="tx1"/>
          </a:solidFill>
          <a:latin typeface="+mn-lt"/>
          <a:ea typeface="+mn-ea"/>
          <a:cs typeface="+mn-cs"/>
        </a:defRPr>
      </a:lvl3pPr>
      <a:lvl4pPr marL="76809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4pPr>
      <a:lvl5pPr marL="987552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5pPr>
      <a:lvl6pPr marL="1207008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6pPr>
      <a:lvl7pPr marL="1426464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7pPr>
      <a:lvl8pPr marL="1645920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8pPr>
      <a:lvl9pPr marL="18653760" indent="-1097280" algn="l" defTabSz="4389120" rtl="0" eaLnBrk="1" latinLnBrk="0" hangingPunct="1">
        <a:spcBef>
          <a:spcPct val="20000"/>
        </a:spcBef>
        <a:buFont typeface="Arial" pitchFamily="34" charset="0"/>
        <a:buChar char="•"/>
        <a:defRPr sz="9600" kern="1200">
          <a:solidFill>
            <a:schemeClr val="tx1"/>
          </a:solidFill>
          <a:latin typeface="+mn-lt"/>
          <a:ea typeface="+mn-ea"/>
          <a:cs typeface="+mn-cs"/>
        </a:defRPr>
      </a:lvl9pPr>
    </p:bodyStyle>
    <p:otherStyle>
      <a:defPPr>
        <a:defRPr lang="en-US"/>
      </a:defPPr>
      <a:lvl1pPr marL="0" algn="l" defTabSz="4389120" rtl="0" eaLnBrk="1" latinLnBrk="0" hangingPunct="1">
        <a:defRPr sz="8600" kern="1200">
          <a:solidFill>
            <a:schemeClr val="tx1"/>
          </a:solidFill>
          <a:latin typeface="+mn-lt"/>
          <a:ea typeface="+mn-ea"/>
          <a:cs typeface="+mn-cs"/>
        </a:defRPr>
      </a:lvl1pPr>
      <a:lvl2pPr marL="2194560" algn="l" defTabSz="4389120" rtl="0" eaLnBrk="1" latinLnBrk="0" hangingPunct="1">
        <a:defRPr sz="8600" kern="1200">
          <a:solidFill>
            <a:schemeClr val="tx1"/>
          </a:solidFill>
          <a:latin typeface="+mn-lt"/>
          <a:ea typeface="+mn-ea"/>
          <a:cs typeface="+mn-cs"/>
        </a:defRPr>
      </a:lvl2pPr>
      <a:lvl3pPr marL="4389120" algn="l" defTabSz="4389120" rtl="0" eaLnBrk="1" latinLnBrk="0" hangingPunct="1">
        <a:defRPr sz="8600" kern="1200">
          <a:solidFill>
            <a:schemeClr val="tx1"/>
          </a:solidFill>
          <a:latin typeface="+mn-lt"/>
          <a:ea typeface="+mn-ea"/>
          <a:cs typeface="+mn-cs"/>
        </a:defRPr>
      </a:lvl3pPr>
      <a:lvl4pPr marL="6583680" algn="l" defTabSz="4389120" rtl="0" eaLnBrk="1" latinLnBrk="0" hangingPunct="1">
        <a:defRPr sz="8600" kern="1200">
          <a:solidFill>
            <a:schemeClr val="tx1"/>
          </a:solidFill>
          <a:latin typeface="+mn-lt"/>
          <a:ea typeface="+mn-ea"/>
          <a:cs typeface="+mn-cs"/>
        </a:defRPr>
      </a:lvl4pPr>
      <a:lvl5pPr marL="8778240" algn="l" defTabSz="4389120" rtl="0" eaLnBrk="1" latinLnBrk="0" hangingPunct="1">
        <a:defRPr sz="8600" kern="1200">
          <a:solidFill>
            <a:schemeClr val="tx1"/>
          </a:solidFill>
          <a:latin typeface="+mn-lt"/>
          <a:ea typeface="+mn-ea"/>
          <a:cs typeface="+mn-cs"/>
        </a:defRPr>
      </a:lvl5pPr>
      <a:lvl6pPr marL="10972800" algn="l" defTabSz="4389120" rtl="0" eaLnBrk="1" latinLnBrk="0" hangingPunct="1">
        <a:defRPr sz="8600" kern="1200">
          <a:solidFill>
            <a:schemeClr val="tx1"/>
          </a:solidFill>
          <a:latin typeface="+mn-lt"/>
          <a:ea typeface="+mn-ea"/>
          <a:cs typeface="+mn-cs"/>
        </a:defRPr>
      </a:lvl6pPr>
      <a:lvl7pPr marL="13167360" algn="l" defTabSz="4389120" rtl="0" eaLnBrk="1" latinLnBrk="0" hangingPunct="1">
        <a:defRPr sz="8600" kern="1200">
          <a:solidFill>
            <a:schemeClr val="tx1"/>
          </a:solidFill>
          <a:latin typeface="+mn-lt"/>
          <a:ea typeface="+mn-ea"/>
          <a:cs typeface="+mn-cs"/>
        </a:defRPr>
      </a:lvl7pPr>
      <a:lvl8pPr marL="15361920" algn="l" defTabSz="4389120" rtl="0" eaLnBrk="1" latinLnBrk="0" hangingPunct="1">
        <a:defRPr sz="8600" kern="1200">
          <a:solidFill>
            <a:schemeClr val="tx1"/>
          </a:solidFill>
          <a:latin typeface="+mn-lt"/>
          <a:ea typeface="+mn-ea"/>
          <a:cs typeface="+mn-cs"/>
        </a:defRPr>
      </a:lvl8pPr>
      <a:lvl9pPr marL="17556480" algn="l" defTabSz="4389120" rtl="0" eaLnBrk="1" latinLnBrk="0" hangingPunct="1">
        <a:defRPr sz="8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7.png"/><Relationship Id="rId18" Type="http://schemas.openxmlformats.org/officeDocument/2006/relationships/image" Target="../media/image12.png"/><Relationship Id="rId26" Type="http://schemas.openxmlformats.org/officeDocument/2006/relationships/image" Target="../media/image20.png"/><Relationship Id="rId3" Type="http://schemas.openxmlformats.org/officeDocument/2006/relationships/image" Target="../media/image1.jpeg"/><Relationship Id="rId21" Type="http://schemas.openxmlformats.org/officeDocument/2006/relationships/image" Target="../media/image15.emf"/><Relationship Id="rId7" Type="http://schemas.openxmlformats.org/officeDocument/2006/relationships/image" Target="../media/image3.png"/><Relationship Id="rId12" Type="http://schemas.microsoft.com/office/2007/relationships/hdphoto" Target="../media/hdphoto2.wdp"/><Relationship Id="rId17" Type="http://schemas.openxmlformats.org/officeDocument/2006/relationships/image" Target="../media/image11.png"/><Relationship Id="rId25" Type="http://schemas.openxmlformats.org/officeDocument/2006/relationships/image" Target="../media/image19.tiff"/><Relationship Id="rId2" Type="http://schemas.openxmlformats.org/officeDocument/2006/relationships/hyperlink" Target="http://images.google.com/imgres?imgurl=http://www.fish.washington.edu/research/best/logos/NSF_logo_large.gif&amp;imgrefurl=http://www.fish.washington.edu/research/best/talks_posters.htm&amp;h=754&amp;w=743&amp;sz=122&amp;tbnid=Uu6Xo5sBe8wmgM:&amp;tbnh=142&amp;tbnw=140&amp;prev=/images?q=nsf+logo&amp;um=1&amp;start=1&amp;sa=X&amp;oi=images&amp;ct=image&amp;cd=1" TargetMode="External"/><Relationship Id="rId16" Type="http://schemas.openxmlformats.org/officeDocument/2006/relationships/image" Target="../media/image10.tiff"/><Relationship Id="rId20"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http://divisions.asme.org/cie/events/cie2006/asme_logo.jpg" TargetMode="External"/><Relationship Id="rId11" Type="http://schemas.openxmlformats.org/officeDocument/2006/relationships/image" Target="../media/image6.png"/><Relationship Id="rId24" Type="http://schemas.openxmlformats.org/officeDocument/2006/relationships/image" Target="../media/image18.png"/><Relationship Id="rId5" Type="http://schemas.openxmlformats.org/officeDocument/2006/relationships/image" Target="../media/image2.jpeg"/><Relationship Id="rId15" Type="http://schemas.openxmlformats.org/officeDocument/2006/relationships/image" Target="../media/image9.png"/><Relationship Id="rId23" Type="http://schemas.openxmlformats.org/officeDocument/2006/relationships/image" Target="../media/image17.png"/><Relationship Id="rId10" Type="http://schemas.openxmlformats.org/officeDocument/2006/relationships/image" Target="../media/image5.png"/><Relationship Id="rId19" Type="http://schemas.openxmlformats.org/officeDocument/2006/relationships/image" Target="../media/image13.png"/><Relationship Id="rId4" Type="http://schemas.openxmlformats.org/officeDocument/2006/relationships/image" Target="http://tbn0.google.com/images?q=tbn:Uu6Xo5sBe8wmgM:www.fish.washington.edu/research/best/logos/NSF_logo_large.gif" TargetMode="External"/><Relationship Id="rId9" Type="http://schemas.openxmlformats.org/officeDocument/2006/relationships/image" Target="../media/image4.png"/><Relationship Id="rId14" Type="http://schemas.openxmlformats.org/officeDocument/2006/relationships/image" Target="../media/image8.png"/><Relationship Id="rId22"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ChangeArrowheads="1"/>
          </p:cNvSpPr>
          <p:nvPr/>
        </p:nvSpPr>
        <p:spPr bwMode="auto">
          <a:xfrm>
            <a:off x="9300154" y="533820"/>
            <a:ext cx="25118371" cy="2801358"/>
          </a:xfrm>
          <a:prstGeom prst="rect">
            <a:avLst/>
          </a:prstGeom>
          <a:solidFill>
            <a:srgbClr val="CC0000"/>
          </a:solidFill>
          <a:ln w="9525">
            <a:noFill/>
            <a:miter lim="800000"/>
            <a:headEnd/>
            <a:tailEnd/>
          </a:ln>
        </p:spPr>
        <p:txBody>
          <a:bodyPr wrap="square" lIns="92030" tIns="46013" rIns="92030" bIns="46013">
            <a:spAutoFit/>
          </a:bodyPr>
          <a:lstStyle/>
          <a:p>
            <a:pPr marL="0" marR="0" lvl="0" indent="0" algn="ctr" defTabSz="914400" eaLnBrk="0" fontAlgn="auto" latinLnBrk="0" hangingPunct="0">
              <a:lnSpc>
                <a:spcPct val="100000"/>
              </a:lnSpc>
              <a:spcBef>
                <a:spcPts val="0"/>
              </a:spcBef>
              <a:spcAft>
                <a:spcPts val="0"/>
              </a:spcAft>
              <a:buClrTx/>
              <a:buSzTx/>
              <a:buFontTx/>
              <a:buNone/>
              <a:tabLst/>
              <a:defRPr/>
            </a:pPr>
            <a:r>
              <a:rPr lang="en-US" sz="8800" b="1" kern="0" dirty="0">
                <a:solidFill>
                  <a:srgbClr val="FFFFFF"/>
                </a:solidFill>
                <a:effectLst>
                  <a:outerShdw blurRad="38100" dist="38100" dir="2700000" algn="tl">
                    <a:srgbClr val="000000"/>
                  </a:outerShdw>
                </a:effectLst>
                <a:latin typeface="Myriad Pro" panose="020B0503030403020204" pitchFamily="34" charset="0"/>
                <a:cs typeface="Arial" panose="020B0604020202020204" pitchFamily="34" charset="0"/>
              </a:rPr>
              <a:t>Multi-resolution open-top light-sheet (OTLS) microscopy for rapid 3D pathology</a:t>
            </a:r>
          </a:p>
        </p:txBody>
      </p:sp>
      <p:pic>
        <p:nvPicPr>
          <p:cNvPr id="11" name="Picture 8" descr="http://www.fish.washington.edu/research/best/talks_posters.htm">
            <a:hlinkClick r:id="rId2"/>
          </p:cNvPr>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39788598" y="413268"/>
            <a:ext cx="3721601" cy="3777732"/>
          </a:xfrm>
          <a:prstGeom prst="rect">
            <a:avLst/>
          </a:prstGeom>
          <a:noFill/>
          <a:ln w="9525">
            <a:noFill/>
            <a:miter lim="800000"/>
            <a:headEnd/>
            <a:tailEnd/>
          </a:ln>
        </p:spPr>
      </p:pic>
      <p:sp>
        <p:nvSpPr>
          <p:cNvPr id="13" name="TextBox 105"/>
          <p:cNvSpPr txBox="1">
            <a:spLocks noChangeArrowheads="1"/>
          </p:cNvSpPr>
          <p:nvPr/>
        </p:nvSpPr>
        <p:spPr bwMode="auto">
          <a:xfrm>
            <a:off x="7234193" y="3600271"/>
            <a:ext cx="27817804" cy="1107996"/>
          </a:xfrm>
          <a:prstGeom prst="rect">
            <a:avLst/>
          </a:prstGeom>
          <a:noFill/>
          <a:ln w="9525">
            <a:noFill/>
            <a:miter lim="800000"/>
            <a:headEnd/>
            <a:tailEnd/>
          </a:ln>
        </p:spPr>
        <p:txBody>
          <a:bodyPr wrap="square">
            <a:spAutoFit/>
          </a:bodyPr>
          <a:lstStyle/>
          <a:p>
            <a:pPr lvl="0" algn="ctr" defTabSz="914400">
              <a:defRPr/>
            </a:pPr>
            <a:r>
              <a:rPr kumimoji="0" lang="en-US" sz="3600" b="1" i="0" u="none" strike="noStrike" kern="0" cap="none" spc="0" normalizeH="0" baseline="0" noProof="0" dirty="0">
                <a:ln>
                  <a:noFill/>
                </a:ln>
                <a:solidFill>
                  <a:sysClr val="windowText" lastClr="000000"/>
                </a:solidFill>
                <a:effectLst/>
                <a:uLnTx/>
                <a:uFillTx/>
                <a:latin typeface="Arial" panose="020B0604020202020204" pitchFamily="34" charset="0"/>
                <a:cs typeface="Arial" panose="020B0604020202020204" pitchFamily="34" charset="0"/>
              </a:rPr>
              <a:t>Lindsey A. Barner</a:t>
            </a:r>
            <a:r>
              <a:rPr kumimoji="0" lang="en-US" sz="3600" b="1" i="0" u="none" strike="noStrike" kern="0" cap="none" spc="0" normalizeH="0" baseline="30000" noProof="0" dirty="0">
                <a:ln>
                  <a:noFill/>
                </a:ln>
                <a:solidFill>
                  <a:sysClr val="windowText" lastClr="000000"/>
                </a:solidFill>
                <a:effectLst/>
                <a:uLnTx/>
                <a:uFillTx/>
                <a:latin typeface="Arial" panose="020B0604020202020204" pitchFamily="34" charset="0"/>
                <a:cs typeface="Arial" panose="020B0604020202020204" pitchFamily="34" charset="0"/>
              </a:rPr>
              <a:t>1</a:t>
            </a:r>
            <a:r>
              <a:rPr lang="en-US" sz="3600" b="1" kern="0" dirty="0">
                <a:solidFill>
                  <a:sysClr val="windowText" lastClr="000000"/>
                </a:solidFill>
                <a:latin typeface="Arial" panose="020B0604020202020204" pitchFamily="34" charset="0"/>
                <a:cs typeface="Arial" panose="020B0604020202020204" pitchFamily="34" charset="0"/>
              </a:rPr>
              <a:t>, Dr. Adam K. Glaser</a:t>
            </a:r>
            <a:r>
              <a:rPr lang="en-US" sz="3600" b="1" kern="0" baseline="30000" dirty="0">
                <a:solidFill>
                  <a:sysClr val="windowText" lastClr="000000"/>
                </a:solidFill>
                <a:latin typeface="Arial" panose="020B0604020202020204" pitchFamily="34" charset="0"/>
                <a:cs typeface="Arial" panose="020B0604020202020204" pitchFamily="34" charset="0"/>
              </a:rPr>
              <a:t>1</a:t>
            </a:r>
            <a:r>
              <a:rPr lang="en-US" sz="3600" b="1" kern="0" dirty="0">
                <a:solidFill>
                  <a:sysClr val="windowText" lastClr="000000"/>
                </a:solidFill>
                <a:latin typeface="Arial" panose="020B0604020202020204" pitchFamily="34" charset="0"/>
                <a:cs typeface="Arial" panose="020B0604020202020204" pitchFamily="34" charset="0"/>
              </a:rPr>
              <a:t>, Dr. Jonathan T.C. Liu</a:t>
            </a:r>
            <a:r>
              <a:rPr lang="en-US" sz="3600" b="1" kern="0" baseline="30000" dirty="0">
                <a:solidFill>
                  <a:sysClr val="windowText" lastClr="000000"/>
                </a:solidFill>
                <a:latin typeface="Arial" panose="020B0604020202020204" pitchFamily="34" charset="0"/>
                <a:cs typeface="Arial" panose="020B0604020202020204" pitchFamily="34" charset="0"/>
              </a:rPr>
              <a:t>1,2</a:t>
            </a:r>
            <a:r>
              <a:rPr lang="en-US" sz="3600" b="1" kern="0" dirty="0">
                <a:solidFill>
                  <a:sysClr val="windowText" lastClr="000000"/>
                </a:solidFill>
                <a:latin typeface="Arial" panose="020B0604020202020204" pitchFamily="34" charset="0"/>
                <a:cs typeface="Arial" panose="020B0604020202020204" pitchFamily="34" charset="0"/>
              </a:rPr>
              <a:t>(PI)</a:t>
            </a:r>
          </a:p>
          <a:p>
            <a:pPr lvl="0" algn="ctr" defTabSz="914400">
              <a:defRPr/>
            </a:pPr>
            <a:r>
              <a:rPr lang="en-US" sz="3000" b="1" i="1" kern="0" baseline="30000" dirty="0">
                <a:solidFill>
                  <a:sysClr val="windowText" lastClr="000000"/>
                </a:solidFill>
                <a:latin typeface="Arial" panose="020B0604020202020204" pitchFamily="34" charset="0"/>
                <a:cs typeface="Arial" panose="020B0604020202020204" pitchFamily="34" charset="0"/>
              </a:rPr>
              <a:t>1</a:t>
            </a:r>
            <a:r>
              <a:rPr lang="en-US" sz="3000" b="1" i="1" kern="0" dirty="0">
                <a:solidFill>
                  <a:sysClr val="windowText" lastClr="000000"/>
                </a:solidFill>
                <a:latin typeface="Arial" panose="020B0604020202020204" pitchFamily="34" charset="0"/>
                <a:cs typeface="Arial" panose="020B0604020202020204" pitchFamily="34" charset="0"/>
              </a:rPr>
              <a:t>University of Washington, Department of Mechanical Engineering, </a:t>
            </a:r>
            <a:r>
              <a:rPr lang="en-US" sz="3000" b="1" i="1" kern="0" baseline="30000" dirty="0">
                <a:solidFill>
                  <a:sysClr val="windowText" lastClr="000000"/>
                </a:solidFill>
                <a:latin typeface="Arial" panose="020B0604020202020204" pitchFamily="34" charset="0"/>
                <a:cs typeface="Arial" panose="020B0604020202020204" pitchFamily="34" charset="0"/>
              </a:rPr>
              <a:t>2</a:t>
            </a:r>
            <a:r>
              <a:rPr lang="en-US" sz="3000" b="1" i="1" kern="0" dirty="0">
                <a:solidFill>
                  <a:sysClr val="windowText" lastClr="000000"/>
                </a:solidFill>
                <a:latin typeface="Arial" panose="020B0604020202020204" pitchFamily="34" charset="0"/>
                <a:cs typeface="Arial" panose="020B0604020202020204" pitchFamily="34" charset="0"/>
              </a:rPr>
              <a:t>University of Washington, Department of Pathology</a:t>
            </a:r>
            <a:endParaRPr kumimoji="0" lang="en-US" sz="3000" b="1" i="1" u="none" strike="noStrike" kern="0" cap="none" spc="0" normalizeH="0" baseline="30000" noProof="0" dirty="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4" name="Rectangle 57"/>
          <p:cNvSpPr>
            <a:spLocks noChangeArrowheads="1"/>
          </p:cNvSpPr>
          <p:nvPr/>
        </p:nvSpPr>
        <p:spPr bwMode="auto">
          <a:xfrm>
            <a:off x="0" y="-184664"/>
            <a:ext cx="184731" cy="369332"/>
          </a:xfrm>
          <a:prstGeom prst="rect">
            <a:avLst/>
          </a:prstGeom>
          <a:noFill/>
          <a:ln w="9525">
            <a:no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5" name="Rectangle 59"/>
          <p:cNvSpPr>
            <a:spLocks noChangeArrowheads="1"/>
          </p:cNvSpPr>
          <p:nvPr/>
        </p:nvSpPr>
        <p:spPr bwMode="auto">
          <a:xfrm>
            <a:off x="0" y="-184665"/>
            <a:ext cx="184731" cy="369332"/>
          </a:xfrm>
          <a:prstGeom prst="rect">
            <a:avLst/>
          </a:prstGeom>
          <a:noFill/>
          <a:ln w="9525">
            <a:no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6" name="Rectangle 61"/>
          <p:cNvSpPr>
            <a:spLocks noChangeArrowheads="1"/>
          </p:cNvSpPr>
          <p:nvPr/>
        </p:nvSpPr>
        <p:spPr bwMode="auto">
          <a:xfrm>
            <a:off x="0" y="-184664"/>
            <a:ext cx="184731" cy="369332"/>
          </a:xfrm>
          <a:prstGeom prst="rect">
            <a:avLst/>
          </a:prstGeom>
          <a:noFill/>
          <a:ln w="9525">
            <a:no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7" name="Rectangle 63"/>
          <p:cNvSpPr>
            <a:spLocks noChangeArrowheads="1"/>
          </p:cNvSpPr>
          <p:nvPr/>
        </p:nvSpPr>
        <p:spPr bwMode="auto">
          <a:xfrm>
            <a:off x="0" y="-184664"/>
            <a:ext cx="184731" cy="369332"/>
          </a:xfrm>
          <a:prstGeom prst="rect">
            <a:avLst/>
          </a:prstGeom>
          <a:noFill/>
          <a:ln w="9525">
            <a:no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8" name="Rectangle 65"/>
          <p:cNvSpPr>
            <a:spLocks noChangeArrowheads="1"/>
          </p:cNvSpPr>
          <p:nvPr/>
        </p:nvSpPr>
        <p:spPr bwMode="auto">
          <a:xfrm>
            <a:off x="0" y="-184664"/>
            <a:ext cx="184731" cy="369332"/>
          </a:xfrm>
          <a:prstGeom prst="rect">
            <a:avLst/>
          </a:prstGeom>
          <a:noFill/>
          <a:ln w="9525">
            <a:no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19" name="Rectangle 69"/>
          <p:cNvSpPr>
            <a:spLocks noChangeArrowheads="1"/>
          </p:cNvSpPr>
          <p:nvPr/>
        </p:nvSpPr>
        <p:spPr bwMode="auto">
          <a:xfrm>
            <a:off x="0" y="-184664"/>
            <a:ext cx="184731" cy="369332"/>
          </a:xfrm>
          <a:prstGeom prst="rect">
            <a:avLst/>
          </a:prstGeom>
          <a:noFill/>
          <a:ln w="9525">
            <a:no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0" name="Rectangle 71"/>
          <p:cNvSpPr>
            <a:spLocks noChangeArrowheads="1"/>
          </p:cNvSpPr>
          <p:nvPr/>
        </p:nvSpPr>
        <p:spPr bwMode="auto">
          <a:xfrm>
            <a:off x="0" y="-184664"/>
            <a:ext cx="184731" cy="369332"/>
          </a:xfrm>
          <a:prstGeom prst="rect">
            <a:avLst/>
          </a:prstGeom>
          <a:noFill/>
          <a:ln w="9525">
            <a:no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pic>
        <p:nvPicPr>
          <p:cNvPr id="1281" name="Picture 257" descr="http://divisions.asme.org/cie/events/cie2006/asme_logo.jpg"/>
          <p:cNvPicPr>
            <a:picLocks noChangeAspect="1" noChangeArrowheads="1"/>
          </p:cNvPicPr>
          <p:nvPr/>
        </p:nvPicPr>
        <p:blipFill rotWithShape="1">
          <a:blip r:embed="rId5" r:link="rId6">
            <a:extLst>
              <a:ext uri="{28A0092B-C50C-407E-A947-70E740481C1C}">
                <a14:useLocalDpi xmlns:a14="http://schemas.microsoft.com/office/drawing/2010/main" val="0"/>
              </a:ext>
            </a:extLst>
          </a:blip>
          <a:srcRect b="9952"/>
          <a:stretch/>
        </p:blipFill>
        <p:spPr bwMode="auto">
          <a:xfrm>
            <a:off x="35052000" y="939170"/>
            <a:ext cx="4479461" cy="2371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 name="TextBox 105"/>
          <p:cNvSpPr txBox="1">
            <a:spLocks noChangeArrowheads="1"/>
          </p:cNvSpPr>
          <p:nvPr/>
        </p:nvSpPr>
        <p:spPr bwMode="auto">
          <a:xfrm>
            <a:off x="34991370" y="3553361"/>
            <a:ext cx="867123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defRPr>
            </a:lvl1pPr>
            <a:lvl2pPr marL="742950" indent="-285750" eaLnBrk="0" hangingPunct="0">
              <a:defRPr sz="2400">
                <a:solidFill>
                  <a:schemeClr val="tx1"/>
                </a:solidFill>
                <a:latin typeface="Arial" charset="0"/>
              </a:defRPr>
            </a:lvl2pPr>
            <a:lvl3pPr marL="1143000" indent="-228600" eaLnBrk="0" hangingPunct="0">
              <a:defRPr sz="2400">
                <a:solidFill>
                  <a:schemeClr val="tx1"/>
                </a:solidFill>
                <a:latin typeface="Arial" charset="0"/>
              </a:defRPr>
            </a:lvl3pPr>
            <a:lvl4pPr marL="1600200" indent="-228600" eaLnBrk="0" hangingPunct="0">
              <a:defRPr sz="2400">
                <a:solidFill>
                  <a:schemeClr val="tx1"/>
                </a:solidFill>
                <a:latin typeface="Arial" charset="0"/>
              </a:defRPr>
            </a:lvl4pPr>
            <a:lvl5pPr marL="2057400" indent="-228600" eaLnBrk="0" hangingPunct="0">
              <a:defRPr sz="2400">
                <a:solidFill>
                  <a:schemeClr val="tx1"/>
                </a:solidFill>
                <a:latin typeface="Arial" charset="0"/>
              </a:defRPr>
            </a:lvl5pPr>
            <a:lvl6pPr marL="2514600" indent="-228600" eaLnBrk="0" fontAlgn="base" hangingPunct="0">
              <a:spcBef>
                <a:spcPct val="0"/>
              </a:spcBef>
              <a:spcAft>
                <a:spcPct val="0"/>
              </a:spcAft>
              <a:defRPr sz="2400">
                <a:solidFill>
                  <a:schemeClr val="tx1"/>
                </a:solidFill>
                <a:latin typeface="Arial" charset="0"/>
              </a:defRPr>
            </a:lvl6pPr>
            <a:lvl7pPr marL="2971800" indent="-228600" eaLnBrk="0" fontAlgn="base" hangingPunct="0">
              <a:spcBef>
                <a:spcPct val="0"/>
              </a:spcBef>
              <a:spcAft>
                <a:spcPct val="0"/>
              </a:spcAft>
              <a:defRPr sz="2400">
                <a:solidFill>
                  <a:schemeClr val="tx1"/>
                </a:solidFill>
                <a:latin typeface="Arial" charset="0"/>
              </a:defRPr>
            </a:lvl7pPr>
            <a:lvl8pPr marL="3429000" indent="-228600" eaLnBrk="0" fontAlgn="base" hangingPunct="0">
              <a:spcBef>
                <a:spcPct val="0"/>
              </a:spcBef>
              <a:spcAft>
                <a:spcPct val="0"/>
              </a:spcAft>
              <a:defRPr sz="2400">
                <a:solidFill>
                  <a:schemeClr val="tx1"/>
                </a:solidFill>
                <a:latin typeface="Arial" charset="0"/>
              </a:defRPr>
            </a:lvl8pPr>
            <a:lvl9pPr marL="3886200" indent="-228600" eaLnBrk="0" fontAlgn="base" hangingPunct="0">
              <a:spcBef>
                <a:spcPct val="0"/>
              </a:spcBef>
              <a:spcAft>
                <a:spcPct val="0"/>
              </a:spcAft>
              <a:defRPr sz="2400">
                <a:solidFill>
                  <a:schemeClr val="tx1"/>
                </a:solidFill>
                <a:latin typeface="Arial" charset="0"/>
              </a:defRPr>
            </a:lvl9pPr>
          </a:lstStyle>
          <a:p>
            <a:pPr marL="0" marR="0" lvl="0" indent="0" algn="just" defTabSz="914400" eaLnBrk="1" fontAlgn="auto" latinLnBrk="0" hangingPunct="1">
              <a:lnSpc>
                <a:spcPct val="100000"/>
              </a:lnSpc>
              <a:spcBef>
                <a:spcPts val="0"/>
              </a:spcBef>
              <a:spcAft>
                <a:spcPts val="0"/>
              </a:spcAft>
              <a:buClrTx/>
              <a:buSzTx/>
              <a:buFontTx/>
              <a:buNone/>
              <a:tabLst/>
              <a:defRPr/>
            </a:pPr>
            <a:r>
              <a:rPr lang="en-US" sz="4000" b="1" kern="0" dirty="0">
                <a:solidFill>
                  <a:srgbClr val="000000"/>
                </a:solidFill>
                <a:latin typeface="Arial" panose="020B0604020202020204" pitchFamily="34" charset="0"/>
                <a:cs typeface="Arial" panose="020B0604020202020204" pitchFamily="34" charset="0"/>
              </a:rPr>
              <a:t>IMECE T</a:t>
            </a:r>
            <a:r>
              <a:rPr kumimoji="0" lang="en-US" sz="4000" b="1" i="0" u="none" strike="noStrike" kern="0" cap="none" spc="0" normalizeH="0" noProof="0" dirty="0">
                <a:ln>
                  <a:noFill/>
                </a:ln>
                <a:solidFill>
                  <a:srgbClr val="000000"/>
                </a:solidFill>
                <a:effectLst/>
                <a:uLnTx/>
                <a:uFillTx/>
                <a:latin typeface="Arial" panose="020B0604020202020204" pitchFamily="34" charset="0"/>
                <a:cs typeface="Arial" panose="020B0604020202020204" pitchFamily="34" charset="0"/>
              </a:rPr>
              <a:t>rack</a:t>
            </a:r>
            <a:r>
              <a:rPr lang="en-US" sz="4000" b="1" kern="0" dirty="0">
                <a:solidFill>
                  <a:srgbClr val="000000"/>
                </a:solidFill>
                <a:latin typeface="Arial" panose="020B0604020202020204" pitchFamily="34" charset="0"/>
                <a:cs typeface="Arial" panose="020B0604020202020204" pitchFamily="34" charset="0"/>
              </a:rPr>
              <a:t> 16-1</a:t>
            </a:r>
          </a:p>
          <a:p>
            <a:pPr marL="0" marR="0" lvl="0" indent="0" algn="just" defTabSz="914400" eaLnBrk="1" fontAlgn="auto" latinLnBrk="0" hangingPunct="1">
              <a:lnSpc>
                <a:spcPct val="100000"/>
              </a:lnSpc>
              <a:spcBef>
                <a:spcPts val="0"/>
              </a:spcBef>
              <a:spcAft>
                <a:spcPts val="0"/>
              </a:spcAft>
              <a:buClrTx/>
              <a:buSzTx/>
              <a:buFontTx/>
              <a:buNone/>
              <a:tabLst/>
              <a:defRPr/>
            </a:pPr>
            <a:r>
              <a:rPr kumimoji="0" lang="en-US" sz="4000" b="1" i="0" u="none" strike="noStrike" kern="0" cap="none" spc="0" normalizeH="0" noProof="0" dirty="0">
                <a:ln>
                  <a:noFill/>
                </a:ln>
                <a:solidFill>
                  <a:srgbClr val="000000"/>
                </a:solidFill>
                <a:effectLst/>
                <a:uLnTx/>
                <a:uFillTx/>
                <a:latin typeface="Arial" panose="020B0604020202020204" pitchFamily="34" charset="0"/>
                <a:cs typeface="Arial" panose="020B0604020202020204" pitchFamily="34" charset="0"/>
              </a:rPr>
              <a:t>NSF Research Poster Competition</a:t>
            </a:r>
            <a:endParaRPr kumimoji="0" lang="en-US" sz="4000" b="1"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cxnSp>
        <p:nvCxnSpPr>
          <p:cNvPr id="3" name="Straight Connector 2"/>
          <p:cNvCxnSpPr/>
          <p:nvPr/>
        </p:nvCxnSpPr>
        <p:spPr>
          <a:xfrm>
            <a:off x="457199" y="5029200"/>
            <a:ext cx="42976800" cy="0"/>
          </a:xfrm>
          <a:prstGeom prst="line">
            <a:avLst/>
          </a:prstGeom>
          <a:ln w="127000">
            <a:solidFill>
              <a:srgbClr val="E20000"/>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2089836" y="4114800"/>
            <a:ext cx="5144357" cy="769441"/>
          </a:xfrm>
          <a:prstGeom prst="rect">
            <a:avLst/>
          </a:prstGeom>
        </p:spPr>
        <p:txBody>
          <a:bodyPr wrap="none">
            <a:spAutoFit/>
          </a:bodyPr>
          <a:lstStyle/>
          <a:p>
            <a:pPr lvl="0" algn="just" defTabSz="914400">
              <a:defRPr/>
            </a:pPr>
            <a:r>
              <a:rPr lang="en-US" sz="4400" b="1" kern="0" dirty="0">
                <a:solidFill>
                  <a:srgbClr val="000000"/>
                </a:solidFill>
                <a:latin typeface="Arial" panose="020B0604020202020204" pitchFamily="34" charset="0"/>
                <a:cs typeface="Arial" panose="020B0604020202020204" pitchFamily="34" charset="0"/>
              </a:rPr>
              <a:t>IMECE 2019-13009</a:t>
            </a:r>
          </a:p>
        </p:txBody>
      </p:sp>
      <p:grpSp>
        <p:nvGrpSpPr>
          <p:cNvPr id="2" name="Group 1">
            <a:extLst>
              <a:ext uri="{FF2B5EF4-FFF2-40B4-BE49-F238E27FC236}">
                <a16:creationId xmlns:a16="http://schemas.microsoft.com/office/drawing/2014/main" id="{599ADB97-6843-D545-A7C8-BF6B4EDC703A}"/>
              </a:ext>
            </a:extLst>
          </p:cNvPr>
          <p:cNvGrpSpPr/>
          <p:nvPr/>
        </p:nvGrpSpPr>
        <p:grpSpPr>
          <a:xfrm>
            <a:off x="1522497" y="-2157489"/>
            <a:ext cx="8565933" cy="5891291"/>
            <a:chOff x="-6147607" y="43936"/>
            <a:chExt cx="6563105" cy="4513829"/>
          </a:xfrm>
        </p:grpSpPr>
        <p:sp>
          <p:nvSpPr>
            <p:cNvPr id="21" name="Rectangle 197"/>
            <p:cNvSpPr>
              <a:spLocks noChangeArrowheads="1"/>
            </p:cNvSpPr>
            <p:nvPr/>
          </p:nvSpPr>
          <p:spPr bwMode="auto">
            <a:xfrm>
              <a:off x="0" y="43936"/>
              <a:ext cx="415498" cy="369332"/>
            </a:xfrm>
            <a:prstGeom prst="rect">
              <a:avLst/>
            </a:prstGeom>
            <a:noFill/>
            <a:ln w="9525">
              <a:noFill/>
              <a:miter lim="800000"/>
              <a:headEnd/>
              <a:tailEnd/>
            </a:ln>
          </p:spPr>
          <p:txBody>
            <a:bodyPr wrap="none" anchor="ctr">
              <a:spAutoFit/>
            </a:bodyPr>
            <a:lstStyle/>
            <a:p>
              <a:pPr marL="0" marR="0" lvl="0" indent="22860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2" name="Rectangle 198"/>
            <p:cNvSpPr>
              <a:spLocks noChangeArrowheads="1"/>
            </p:cNvSpPr>
            <p:nvPr/>
          </p:nvSpPr>
          <p:spPr bwMode="auto">
            <a:xfrm>
              <a:off x="0" y="1704222"/>
              <a:ext cx="184731" cy="369332"/>
            </a:xfrm>
            <a:prstGeom prst="rect">
              <a:avLst/>
            </a:prstGeom>
            <a:noFill/>
            <a:ln w="9525">
              <a:noFill/>
              <a:miter lim="800000"/>
              <a:headEnd/>
              <a:tailEnd/>
            </a:ln>
          </p:spPr>
          <p:txBody>
            <a:bodyPr wrap="none" anchor="ctr">
              <a:spAutoFit/>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3" name="Rectangle 212"/>
            <p:cNvSpPr>
              <a:spLocks noChangeArrowheads="1"/>
            </p:cNvSpPr>
            <p:nvPr/>
          </p:nvSpPr>
          <p:spPr bwMode="auto">
            <a:xfrm>
              <a:off x="0" y="43936"/>
              <a:ext cx="184731" cy="369332"/>
            </a:xfrm>
            <a:prstGeom prst="rect">
              <a:avLst/>
            </a:prstGeom>
            <a:noFill/>
            <a:ln w="9525">
              <a:noFill/>
              <a:miter lim="800000"/>
              <a:headEnd/>
              <a:tailEnd/>
            </a:ln>
          </p:spPr>
          <p:txBody>
            <a:bodyPr wrap="none" anchor="ctr">
              <a:spAutoFit/>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4" name="Rectangle 213"/>
            <p:cNvSpPr>
              <a:spLocks noChangeArrowheads="1"/>
            </p:cNvSpPr>
            <p:nvPr/>
          </p:nvSpPr>
          <p:spPr bwMode="auto">
            <a:xfrm>
              <a:off x="0" y="1161297"/>
              <a:ext cx="184731" cy="369332"/>
            </a:xfrm>
            <a:prstGeom prst="rect">
              <a:avLst/>
            </a:prstGeom>
            <a:noFill/>
            <a:ln w="9525">
              <a:noFill/>
              <a:miter lim="800000"/>
              <a:headEnd/>
              <a:tailEnd/>
            </a:ln>
          </p:spPr>
          <p:txBody>
            <a:bodyPr wrap="none" anchor="ctr">
              <a:spAutoFit/>
            </a:bodyPr>
            <a:lstStyle/>
            <a:p>
              <a:pPr marL="0" marR="0" lvl="0" indent="0" defTabSz="914400" eaLnBrk="0"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5" name="Rectangle 214"/>
            <p:cNvSpPr>
              <a:spLocks noChangeArrowheads="1"/>
            </p:cNvSpPr>
            <p:nvPr/>
          </p:nvSpPr>
          <p:spPr bwMode="auto">
            <a:xfrm>
              <a:off x="0" y="1770897"/>
              <a:ext cx="184731" cy="369332"/>
            </a:xfrm>
            <a:prstGeom prst="rect">
              <a:avLst/>
            </a:prstGeom>
            <a:noFill/>
            <a:ln w="9525">
              <a:no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sp>
          <p:nvSpPr>
            <p:cNvPr id="26" name="Rectangle 219"/>
            <p:cNvSpPr>
              <a:spLocks noChangeArrowheads="1"/>
            </p:cNvSpPr>
            <p:nvPr/>
          </p:nvSpPr>
          <p:spPr bwMode="auto">
            <a:xfrm>
              <a:off x="0" y="43936"/>
              <a:ext cx="184731" cy="369332"/>
            </a:xfrm>
            <a:prstGeom prst="rect">
              <a:avLst/>
            </a:prstGeom>
            <a:noFill/>
            <a:ln w="9525">
              <a:noFill/>
              <a:miter lim="800000"/>
              <a:headEnd/>
              <a:tailEnd/>
            </a:ln>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grpSp>
          <p:nvGrpSpPr>
            <p:cNvPr id="28" name="Group 27">
              <a:extLst>
                <a:ext uri="{FF2B5EF4-FFF2-40B4-BE49-F238E27FC236}">
                  <a16:creationId xmlns:a16="http://schemas.microsoft.com/office/drawing/2014/main" id="{DF8192AE-F47A-3342-A487-BB24DF6B383F}"/>
                </a:ext>
              </a:extLst>
            </p:cNvPr>
            <p:cNvGrpSpPr/>
            <p:nvPr/>
          </p:nvGrpSpPr>
          <p:grpSpPr>
            <a:xfrm>
              <a:off x="-6147607" y="3805128"/>
              <a:ext cx="4870522" cy="752637"/>
              <a:chOff x="364260" y="2188925"/>
              <a:chExt cx="4668310" cy="721389"/>
            </a:xfrm>
          </p:grpSpPr>
          <p:pic>
            <p:nvPicPr>
              <p:cNvPr id="29" name="Picture 14" descr="http://depts.washington.edu/herpes/img/uw-logo.png">
                <a:extLst>
                  <a:ext uri="{FF2B5EF4-FFF2-40B4-BE49-F238E27FC236}">
                    <a16:creationId xmlns:a16="http://schemas.microsoft.com/office/drawing/2014/main" id="{968B4FEE-0B00-0640-B667-A84CE4054E79}"/>
                  </a:ext>
                </a:extLst>
              </p:cNvPr>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saturation sat="0"/>
                        </a14:imgEffect>
                        <a14:imgEffect>
                          <a14:brightnessContrast bright="-100000"/>
                        </a14:imgEffect>
                      </a14:imgLayer>
                    </a14:imgProps>
                  </a:ext>
                  <a:ext uri="{28A0092B-C50C-407E-A947-70E740481C1C}">
                    <a14:useLocalDpi xmlns:a14="http://schemas.microsoft.com/office/drawing/2010/main" val="0"/>
                  </a:ext>
                </a:extLst>
              </a:blip>
              <a:srcRect t="60725"/>
              <a:stretch/>
            </p:blipFill>
            <p:spPr bwMode="auto">
              <a:xfrm>
                <a:off x="899348" y="2619896"/>
                <a:ext cx="3608251" cy="290418"/>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Connector 29">
                <a:extLst>
                  <a:ext uri="{FF2B5EF4-FFF2-40B4-BE49-F238E27FC236}">
                    <a16:creationId xmlns:a16="http://schemas.microsoft.com/office/drawing/2014/main" id="{839D3D77-12E3-8E47-AA8A-829E5DCE37F2}"/>
                  </a:ext>
                </a:extLst>
              </p:cNvPr>
              <p:cNvCxnSpPr/>
              <p:nvPr/>
            </p:nvCxnSpPr>
            <p:spPr>
              <a:xfrm>
                <a:off x="900067" y="2521138"/>
                <a:ext cx="360825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932E594-6E40-3C49-947A-58E45505B3CD}"/>
                  </a:ext>
                </a:extLst>
              </p:cNvPr>
              <p:cNvSpPr txBox="1"/>
              <p:nvPr/>
            </p:nvSpPr>
            <p:spPr>
              <a:xfrm>
                <a:off x="364260" y="2188925"/>
                <a:ext cx="4668310" cy="396343"/>
              </a:xfrm>
              <a:prstGeom prst="rect">
                <a:avLst/>
              </a:prstGeom>
              <a:noFill/>
            </p:spPr>
            <p:txBody>
              <a:bodyPr wrap="square" rtlCol="0">
                <a:spAutoFit/>
              </a:bodyPr>
              <a:lstStyle/>
              <a:p>
                <a:pPr algn="ctr"/>
                <a:r>
                  <a:rPr lang="en-US" sz="2087" dirty="0">
                    <a:latin typeface="Georgia" panose="02040502050405020303" pitchFamily="18" charset="0"/>
                    <a:cs typeface="David" panose="020E0502060401010101" pitchFamily="34" charset="-79"/>
                  </a:rPr>
                  <a:t>MECHANICAL ENGINEERING</a:t>
                </a:r>
              </a:p>
            </p:txBody>
          </p:sp>
        </p:grpSp>
        <p:grpSp>
          <p:nvGrpSpPr>
            <p:cNvPr id="32" name="Group 31">
              <a:extLst>
                <a:ext uri="{FF2B5EF4-FFF2-40B4-BE49-F238E27FC236}">
                  <a16:creationId xmlns:a16="http://schemas.microsoft.com/office/drawing/2014/main" id="{9BF43CDB-16F4-704E-8F50-44DB5BDA9A1C}"/>
                </a:ext>
              </a:extLst>
            </p:cNvPr>
            <p:cNvGrpSpPr/>
            <p:nvPr/>
          </p:nvGrpSpPr>
          <p:grpSpPr>
            <a:xfrm>
              <a:off x="-4865999" y="2077985"/>
              <a:ext cx="2302170" cy="1636777"/>
              <a:chOff x="1060021" y="708997"/>
              <a:chExt cx="2302170" cy="1636777"/>
            </a:xfrm>
          </p:grpSpPr>
          <p:pic>
            <p:nvPicPr>
              <p:cNvPr id="33" name="Picture 12" descr="https://upload.wikimedia.org/wikipedia/commons/thumb/9/99/University_of_Washington_Block_W_logo.svg/2000px-University_of_Washington_Block_W_logo.svg.png">
                <a:extLst>
                  <a:ext uri="{FF2B5EF4-FFF2-40B4-BE49-F238E27FC236}">
                    <a16:creationId xmlns:a16="http://schemas.microsoft.com/office/drawing/2014/main" id="{690050AF-C2AF-644C-BF97-E440DEC02770}"/>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60021" y="708997"/>
                <a:ext cx="2302170" cy="158619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D5359C1-9BB1-FE47-8177-5B8692B5D067}"/>
                  </a:ext>
                </a:extLst>
              </p:cNvPr>
              <p:cNvSpPr/>
              <p:nvPr/>
            </p:nvSpPr>
            <p:spPr>
              <a:xfrm>
                <a:off x="2964724" y="2139918"/>
                <a:ext cx="278252" cy="2058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74"/>
              </a:p>
            </p:txBody>
          </p:sp>
        </p:grpSp>
      </p:grpSp>
      <p:sp>
        <p:nvSpPr>
          <p:cNvPr id="60" name="TextBox 59">
            <a:extLst>
              <a:ext uri="{FF2B5EF4-FFF2-40B4-BE49-F238E27FC236}">
                <a16:creationId xmlns:a16="http://schemas.microsoft.com/office/drawing/2014/main" id="{AD57D436-148A-8844-9FCD-58206667D3C3}"/>
              </a:ext>
            </a:extLst>
          </p:cNvPr>
          <p:cNvSpPr txBox="1"/>
          <p:nvPr/>
        </p:nvSpPr>
        <p:spPr>
          <a:xfrm>
            <a:off x="362436" y="5548281"/>
            <a:ext cx="8705028" cy="3539430"/>
          </a:xfrm>
          <a:prstGeom prst="rect">
            <a:avLst/>
          </a:prstGeom>
          <a:noFill/>
          <a:ln>
            <a:noFill/>
          </a:ln>
        </p:spPr>
        <p:txBody>
          <a:bodyPr wrap="square" rtlCol="0">
            <a:spAutoFit/>
          </a:bodyPr>
          <a:lstStyle/>
          <a:p>
            <a:pPr algn="just"/>
            <a:r>
              <a:rPr lang="en-US" sz="3200" b="1" dirty="0">
                <a:latin typeface="Myriad Pro" panose="020B0503030403020204" pitchFamily="34" charset="0"/>
              </a:rPr>
              <a:t>Background and motivation</a:t>
            </a:r>
          </a:p>
          <a:p>
            <a:pPr algn="just"/>
            <a:r>
              <a:rPr lang="en-US" sz="2400" dirty="0">
                <a:latin typeface="Myriad Pro" panose="020B0503030403020204" pitchFamily="34" charset="0"/>
              </a:rPr>
              <a:t>The gold standard for prognosis and treatment stratification of cancer patients relies on conventional histopathology, a dated and labor-intensive technique that suffers from limited 2D sampling and inter-observer variability.</a:t>
            </a:r>
          </a:p>
          <a:p>
            <a:pPr algn="just"/>
            <a:r>
              <a:rPr lang="en-US" sz="2400" dirty="0">
                <a:latin typeface="Myriad Pro" panose="020B0503030403020204" pitchFamily="34" charset="0"/>
              </a:rPr>
              <a:t>This compromises the accuracy of cancer diagnoses, which leads to over-treatment of patients with indolent cancer (non-life-threatening disease), or under-treatment of high-risk patients which leads to increased mortality.</a:t>
            </a:r>
          </a:p>
        </p:txBody>
      </p:sp>
      <p:cxnSp>
        <p:nvCxnSpPr>
          <p:cNvPr id="103" name="Straight Connector 102">
            <a:extLst>
              <a:ext uri="{FF2B5EF4-FFF2-40B4-BE49-F238E27FC236}">
                <a16:creationId xmlns:a16="http://schemas.microsoft.com/office/drawing/2014/main" id="{B09E52E4-B9C7-1546-AE4D-931D13B023F0}"/>
              </a:ext>
            </a:extLst>
          </p:cNvPr>
          <p:cNvCxnSpPr>
            <a:cxnSpLocks/>
          </p:cNvCxnSpPr>
          <p:nvPr/>
        </p:nvCxnSpPr>
        <p:spPr>
          <a:xfrm flipV="1">
            <a:off x="21945599" y="5029201"/>
            <a:ext cx="0" cy="27889199"/>
          </a:xfrm>
          <a:prstGeom prst="line">
            <a:avLst/>
          </a:prstGeom>
          <a:ln w="127000">
            <a:solidFill>
              <a:srgbClr val="E20000"/>
            </a:solidFill>
            <a:headEnd type="none"/>
            <a:tailEnd type="none" w="med" len="med"/>
          </a:ln>
        </p:spPr>
        <p:style>
          <a:lnRef idx="1">
            <a:schemeClr val="accent2"/>
          </a:lnRef>
          <a:fillRef idx="0">
            <a:schemeClr val="accent2"/>
          </a:fillRef>
          <a:effectRef idx="0">
            <a:schemeClr val="accent2"/>
          </a:effectRef>
          <a:fontRef idx="minor">
            <a:schemeClr val="tx1"/>
          </a:fontRef>
        </p:style>
      </p:cxnSp>
      <p:sp>
        <p:nvSpPr>
          <p:cNvPr id="109" name="TextBox 108">
            <a:extLst>
              <a:ext uri="{FF2B5EF4-FFF2-40B4-BE49-F238E27FC236}">
                <a16:creationId xmlns:a16="http://schemas.microsoft.com/office/drawing/2014/main" id="{23D3BC3B-F30D-614E-98E9-BD4EF5A0C5A4}"/>
              </a:ext>
            </a:extLst>
          </p:cNvPr>
          <p:cNvSpPr txBox="1"/>
          <p:nvPr/>
        </p:nvSpPr>
        <p:spPr>
          <a:xfrm>
            <a:off x="22570035" y="28769914"/>
            <a:ext cx="21092557" cy="1323439"/>
          </a:xfrm>
          <a:prstGeom prst="rect">
            <a:avLst/>
          </a:prstGeom>
          <a:noFill/>
          <a:ln>
            <a:noFill/>
          </a:ln>
        </p:spPr>
        <p:txBody>
          <a:bodyPr wrap="square" rtlCol="0">
            <a:spAutoFit/>
          </a:bodyPr>
          <a:lstStyle/>
          <a:p>
            <a:r>
              <a:rPr lang="en-US" sz="3200" b="1" dirty="0">
                <a:latin typeface="Myriad Pro" panose="020B0503030403020204" pitchFamily="34" charset="0"/>
              </a:rPr>
              <a:t>Conclusion:</a:t>
            </a:r>
          </a:p>
          <a:p>
            <a:r>
              <a:rPr lang="en-US" sz="2400" dirty="0">
                <a:latin typeface="Myriad Pro" panose="020B0503030403020204" pitchFamily="34" charset="0"/>
              </a:rPr>
              <a:t>We have developed a SIMlens, a wavefront-matching lens element designed for multi-resolution open-top light-sheet microscopy. In addition to enabling multi-resolution imaging of clinical specimens in 3D, a SIMlens provides a number of advantages over previous OTLS architectures.</a:t>
            </a:r>
          </a:p>
        </p:txBody>
      </p:sp>
      <p:sp>
        <p:nvSpPr>
          <p:cNvPr id="316" name="TextBox 315">
            <a:extLst>
              <a:ext uri="{FF2B5EF4-FFF2-40B4-BE49-F238E27FC236}">
                <a16:creationId xmlns:a16="http://schemas.microsoft.com/office/drawing/2014/main" id="{0F353F1D-5D90-3D4B-B3C9-BCD270D78455}"/>
              </a:ext>
            </a:extLst>
          </p:cNvPr>
          <p:cNvSpPr txBox="1"/>
          <p:nvPr/>
        </p:nvSpPr>
        <p:spPr>
          <a:xfrm>
            <a:off x="22407746" y="5347654"/>
            <a:ext cx="17236674" cy="954107"/>
          </a:xfrm>
          <a:prstGeom prst="rect">
            <a:avLst/>
          </a:prstGeom>
          <a:noFill/>
          <a:ln>
            <a:noFill/>
          </a:ln>
        </p:spPr>
        <p:txBody>
          <a:bodyPr wrap="square" rtlCol="0">
            <a:spAutoFit/>
          </a:bodyPr>
          <a:lstStyle/>
          <a:p>
            <a:r>
              <a:rPr lang="en-US" sz="3200" b="1" dirty="0">
                <a:latin typeface="Myriad Pro" panose="020B0503030403020204" pitchFamily="34" charset="0"/>
              </a:rPr>
              <a:t>Experimental setup and results:</a:t>
            </a:r>
          </a:p>
          <a:p>
            <a:r>
              <a:rPr lang="en-US" sz="2400" dirty="0">
                <a:latin typeface="Myriad Pro" panose="020B0503030403020204" pitchFamily="34" charset="0"/>
              </a:rPr>
              <a:t>Design and validation of a SIMlens to enable multi-resolution imaging in light-sheet microscopy</a:t>
            </a:r>
          </a:p>
        </p:txBody>
      </p:sp>
      <p:grpSp>
        <p:nvGrpSpPr>
          <p:cNvPr id="463" name="Group 462">
            <a:extLst>
              <a:ext uri="{FF2B5EF4-FFF2-40B4-BE49-F238E27FC236}">
                <a16:creationId xmlns:a16="http://schemas.microsoft.com/office/drawing/2014/main" id="{3E3EF6B5-B49B-9144-94B7-47930028F78C}"/>
              </a:ext>
            </a:extLst>
          </p:cNvPr>
          <p:cNvGrpSpPr/>
          <p:nvPr/>
        </p:nvGrpSpPr>
        <p:grpSpPr>
          <a:xfrm>
            <a:off x="9440034" y="5566613"/>
            <a:ext cx="11108359" cy="4544542"/>
            <a:chOff x="1765103" y="1927393"/>
            <a:chExt cx="7080714" cy="2896792"/>
          </a:xfrm>
        </p:grpSpPr>
        <p:grpSp>
          <p:nvGrpSpPr>
            <p:cNvPr id="464" name="Group 463">
              <a:extLst>
                <a:ext uri="{FF2B5EF4-FFF2-40B4-BE49-F238E27FC236}">
                  <a16:creationId xmlns:a16="http://schemas.microsoft.com/office/drawing/2014/main" id="{C2B975DC-2FA4-A645-BD51-434FED352888}"/>
                </a:ext>
              </a:extLst>
            </p:cNvPr>
            <p:cNvGrpSpPr/>
            <p:nvPr/>
          </p:nvGrpSpPr>
          <p:grpSpPr>
            <a:xfrm>
              <a:off x="5293427" y="4126770"/>
              <a:ext cx="1011670" cy="384975"/>
              <a:chOff x="6217340" y="3076620"/>
              <a:chExt cx="794825" cy="302458"/>
            </a:xfrm>
          </p:grpSpPr>
          <p:sp>
            <p:nvSpPr>
              <p:cNvPr id="516" name="Rectangle 515">
                <a:extLst>
                  <a:ext uri="{FF2B5EF4-FFF2-40B4-BE49-F238E27FC236}">
                    <a16:creationId xmlns:a16="http://schemas.microsoft.com/office/drawing/2014/main" id="{F9406C3B-5B18-9648-9A39-95800E8EA156}"/>
                  </a:ext>
                </a:extLst>
              </p:cNvPr>
              <p:cNvSpPr/>
              <p:nvPr/>
            </p:nvSpPr>
            <p:spPr>
              <a:xfrm>
                <a:off x="6217340" y="3076620"/>
                <a:ext cx="794825" cy="302455"/>
              </a:xfrm>
              <a:prstGeom prst="rect">
                <a:avLst/>
              </a:prstGeom>
              <a:solidFill>
                <a:srgbClr val="DCE5E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517" name="Rectangle 516">
                <a:extLst>
                  <a:ext uri="{FF2B5EF4-FFF2-40B4-BE49-F238E27FC236}">
                    <a16:creationId xmlns:a16="http://schemas.microsoft.com/office/drawing/2014/main" id="{A5D615D8-0922-0245-9252-58F802E67396}"/>
                  </a:ext>
                </a:extLst>
              </p:cNvPr>
              <p:cNvSpPr/>
              <p:nvPr/>
            </p:nvSpPr>
            <p:spPr>
              <a:xfrm>
                <a:off x="6217341" y="3076623"/>
                <a:ext cx="109972" cy="302455"/>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518" name="Oval 4">
                <a:extLst>
                  <a:ext uri="{FF2B5EF4-FFF2-40B4-BE49-F238E27FC236}">
                    <a16:creationId xmlns:a16="http://schemas.microsoft.com/office/drawing/2014/main" id="{745504EE-949C-B540-A1BC-0741A4E4A3F8}"/>
                  </a:ext>
                </a:extLst>
              </p:cNvPr>
              <p:cNvSpPr/>
              <p:nvPr/>
            </p:nvSpPr>
            <p:spPr>
              <a:xfrm>
                <a:off x="6405788" y="3139582"/>
                <a:ext cx="447685" cy="191953"/>
              </a:xfrm>
              <a:custGeom>
                <a:avLst/>
                <a:gdLst>
                  <a:gd name="connsiteX0" fmla="*/ 0 w 538348"/>
                  <a:gd name="connsiteY0" fmla="*/ 79169 h 158337"/>
                  <a:gd name="connsiteX1" fmla="*/ 269174 w 538348"/>
                  <a:gd name="connsiteY1" fmla="*/ 0 h 158337"/>
                  <a:gd name="connsiteX2" fmla="*/ 538348 w 538348"/>
                  <a:gd name="connsiteY2" fmla="*/ 79169 h 158337"/>
                  <a:gd name="connsiteX3" fmla="*/ 269174 w 538348"/>
                  <a:gd name="connsiteY3" fmla="*/ 158338 h 158337"/>
                  <a:gd name="connsiteX4" fmla="*/ 0 w 538348"/>
                  <a:gd name="connsiteY4" fmla="*/ 79169 h 158337"/>
                  <a:gd name="connsiteX0" fmla="*/ 6109 w 544457"/>
                  <a:gd name="connsiteY0" fmla="*/ 79169 h 158338"/>
                  <a:gd name="connsiteX1" fmla="*/ 275283 w 544457"/>
                  <a:gd name="connsiteY1" fmla="*/ 0 h 158338"/>
                  <a:gd name="connsiteX2" fmla="*/ 544457 w 544457"/>
                  <a:gd name="connsiteY2" fmla="*/ 79169 h 158338"/>
                  <a:gd name="connsiteX3" fmla="*/ 275283 w 544457"/>
                  <a:gd name="connsiteY3" fmla="*/ 158338 h 158338"/>
                  <a:gd name="connsiteX4" fmla="*/ 6109 w 544457"/>
                  <a:gd name="connsiteY4" fmla="*/ 79169 h 158338"/>
                  <a:gd name="connsiteX0" fmla="*/ 6109 w 544457"/>
                  <a:gd name="connsiteY0" fmla="*/ 79169 h 158338"/>
                  <a:gd name="connsiteX1" fmla="*/ 275283 w 544457"/>
                  <a:gd name="connsiteY1" fmla="*/ 0 h 158338"/>
                  <a:gd name="connsiteX2" fmla="*/ 544457 w 544457"/>
                  <a:gd name="connsiteY2" fmla="*/ 79169 h 158338"/>
                  <a:gd name="connsiteX3" fmla="*/ 275283 w 544457"/>
                  <a:gd name="connsiteY3" fmla="*/ 158338 h 158338"/>
                  <a:gd name="connsiteX4" fmla="*/ 6109 w 544457"/>
                  <a:gd name="connsiteY4" fmla="*/ 79169 h 158338"/>
                  <a:gd name="connsiteX0" fmla="*/ 8912 w 547260"/>
                  <a:gd name="connsiteY0" fmla="*/ 83005 h 162174"/>
                  <a:gd name="connsiteX1" fmla="*/ 84124 w 547260"/>
                  <a:gd name="connsiteY1" fmla="*/ 19669 h 162174"/>
                  <a:gd name="connsiteX2" fmla="*/ 278086 w 547260"/>
                  <a:gd name="connsiteY2" fmla="*/ 3836 h 162174"/>
                  <a:gd name="connsiteX3" fmla="*/ 547260 w 547260"/>
                  <a:gd name="connsiteY3" fmla="*/ 83005 h 162174"/>
                  <a:gd name="connsiteX4" fmla="*/ 278086 w 547260"/>
                  <a:gd name="connsiteY4" fmla="*/ 162174 h 162174"/>
                  <a:gd name="connsiteX5" fmla="*/ 8912 w 547260"/>
                  <a:gd name="connsiteY5" fmla="*/ 83005 h 162174"/>
                  <a:gd name="connsiteX0" fmla="*/ 8912 w 547260"/>
                  <a:gd name="connsiteY0" fmla="*/ 81271 h 160440"/>
                  <a:gd name="connsiteX1" fmla="*/ 84124 w 547260"/>
                  <a:gd name="connsiteY1" fmla="*/ 17935 h 160440"/>
                  <a:gd name="connsiteX2" fmla="*/ 278086 w 547260"/>
                  <a:gd name="connsiteY2" fmla="*/ 2102 h 160440"/>
                  <a:gd name="connsiteX3" fmla="*/ 547260 w 547260"/>
                  <a:gd name="connsiteY3" fmla="*/ 81271 h 160440"/>
                  <a:gd name="connsiteX4" fmla="*/ 278086 w 547260"/>
                  <a:gd name="connsiteY4" fmla="*/ 160440 h 160440"/>
                  <a:gd name="connsiteX5" fmla="*/ 8912 w 547260"/>
                  <a:gd name="connsiteY5" fmla="*/ 81271 h 160440"/>
                  <a:gd name="connsiteX0" fmla="*/ 8912 w 547260"/>
                  <a:gd name="connsiteY0" fmla="*/ 81756 h 160925"/>
                  <a:gd name="connsiteX1" fmla="*/ 84124 w 547260"/>
                  <a:gd name="connsiteY1" fmla="*/ 18420 h 160925"/>
                  <a:gd name="connsiteX2" fmla="*/ 278086 w 547260"/>
                  <a:gd name="connsiteY2" fmla="*/ 2587 h 160925"/>
                  <a:gd name="connsiteX3" fmla="*/ 547260 w 547260"/>
                  <a:gd name="connsiteY3" fmla="*/ 81756 h 160925"/>
                  <a:gd name="connsiteX4" fmla="*/ 278086 w 547260"/>
                  <a:gd name="connsiteY4" fmla="*/ 160925 h 160925"/>
                  <a:gd name="connsiteX5" fmla="*/ 8912 w 547260"/>
                  <a:gd name="connsiteY5" fmla="*/ 81756 h 160925"/>
                  <a:gd name="connsiteX0" fmla="*/ 8912 w 554463"/>
                  <a:gd name="connsiteY0" fmla="*/ 81756 h 160925"/>
                  <a:gd name="connsiteX1" fmla="*/ 84124 w 554463"/>
                  <a:gd name="connsiteY1" fmla="*/ 18420 h 160925"/>
                  <a:gd name="connsiteX2" fmla="*/ 278086 w 554463"/>
                  <a:gd name="connsiteY2" fmla="*/ 2587 h 160925"/>
                  <a:gd name="connsiteX3" fmla="*/ 460175 w 554463"/>
                  <a:gd name="connsiteY3" fmla="*/ 30296 h 160925"/>
                  <a:gd name="connsiteX4" fmla="*/ 547260 w 554463"/>
                  <a:gd name="connsiteY4" fmla="*/ 81756 h 160925"/>
                  <a:gd name="connsiteX5" fmla="*/ 278086 w 554463"/>
                  <a:gd name="connsiteY5" fmla="*/ 160925 h 160925"/>
                  <a:gd name="connsiteX6" fmla="*/ 8912 w 554463"/>
                  <a:gd name="connsiteY6" fmla="*/ 81756 h 160925"/>
                  <a:gd name="connsiteX0" fmla="*/ 8912 w 554463"/>
                  <a:gd name="connsiteY0" fmla="*/ 79458 h 158627"/>
                  <a:gd name="connsiteX1" fmla="*/ 84124 w 554463"/>
                  <a:gd name="connsiteY1" fmla="*/ 16122 h 158627"/>
                  <a:gd name="connsiteX2" fmla="*/ 278086 w 554463"/>
                  <a:gd name="connsiteY2" fmla="*/ 289 h 158627"/>
                  <a:gd name="connsiteX3" fmla="*/ 460175 w 554463"/>
                  <a:gd name="connsiteY3" fmla="*/ 12164 h 158627"/>
                  <a:gd name="connsiteX4" fmla="*/ 547260 w 554463"/>
                  <a:gd name="connsiteY4" fmla="*/ 79458 h 158627"/>
                  <a:gd name="connsiteX5" fmla="*/ 278086 w 554463"/>
                  <a:gd name="connsiteY5" fmla="*/ 158627 h 158627"/>
                  <a:gd name="connsiteX6" fmla="*/ 8912 w 554463"/>
                  <a:gd name="connsiteY6" fmla="*/ 79458 h 158627"/>
                  <a:gd name="connsiteX0" fmla="*/ 6256 w 551807"/>
                  <a:gd name="connsiteY0" fmla="*/ 79458 h 146752"/>
                  <a:gd name="connsiteX1" fmla="*/ 81468 w 551807"/>
                  <a:gd name="connsiteY1" fmla="*/ 16122 h 146752"/>
                  <a:gd name="connsiteX2" fmla="*/ 275430 w 551807"/>
                  <a:gd name="connsiteY2" fmla="*/ 289 h 146752"/>
                  <a:gd name="connsiteX3" fmla="*/ 457519 w 551807"/>
                  <a:gd name="connsiteY3" fmla="*/ 12164 h 146752"/>
                  <a:gd name="connsiteX4" fmla="*/ 544604 w 551807"/>
                  <a:gd name="connsiteY4" fmla="*/ 79458 h 146752"/>
                  <a:gd name="connsiteX5" fmla="*/ 231888 w 551807"/>
                  <a:gd name="connsiteY5" fmla="*/ 146752 h 146752"/>
                  <a:gd name="connsiteX6" fmla="*/ 6256 w 551807"/>
                  <a:gd name="connsiteY6" fmla="*/ 79458 h 146752"/>
                  <a:gd name="connsiteX0" fmla="*/ 6256 w 555582"/>
                  <a:gd name="connsiteY0" fmla="*/ 79458 h 146787"/>
                  <a:gd name="connsiteX1" fmla="*/ 81468 w 555582"/>
                  <a:gd name="connsiteY1" fmla="*/ 16122 h 146787"/>
                  <a:gd name="connsiteX2" fmla="*/ 275430 w 555582"/>
                  <a:gd name="connsiteY2" fmla="*/ 289 h 146787"/>
                  <a:gd name="connsiteX3" fmla="*/ 457519 w 555582"/>
                  <a:gd name="connsiteY3" fmla="*/ 12164 h 146787"/>
                  <a:gd name="connsiteX4" fmla="*/ 548662 w 555582"/>
                  <a:gd name="connsiteY4" fmla="*/ 70338 h 146787"/>
                  <a:gd name="connsiteX5" fmla="*/ 231888 w 555582"/>
                  <a:gd name="connsiteY5" fmla="*/ 146752 h 146787"/>
                  <a:gd name="connsiteX6" fmla="*/ 6256 w 555582"/>
                  <a:gd name="connsiteY6" fmla="*/ 79458 h 146787"/>
                  <a:gd name="connsiteX0" fmla="*/ 6256 w 555582"/>
                  <a:gd name="connsiteY0" fmla="*/ 79458 h 146787"/>
                  <a:gd name="connsiteX1" fmla="*/ 81468 w 555582"/>
                  <a:gd name="connsiteY1" fmla="*/ 16122 h 146787"/>
                  <a:gd name="connsiteX2" fmla="*/ 275430 w 555582"/>
                  <a:gd name="connsiteY2" fmla="*/ 289 h 146787"/>
                  <a:gd name="connsiteX3" fmla="*/ 457519 w 555582"/>
                  <a:gd name="connsiteY3" fmla="*/ 12164 h 146787"/>
                  <a:gd name="connsiteX4" fmla="*/ 548662 w 555582"/>
                  <a:gd name="connsiteY4" fmla="*/ 70338 h 146787"/>
                  <a:gd name="connsiteX5" fmla="*/ 231888 w 555582"/>
                  <a:gd name="connsiteY5" fmla="*/ 146752 h 146787"/>
                  <a:gd name="connsiteX6" fmla="*/ 6256 w 555582"/>
                  <a:gd name="connsiteY6" fmla="*/ 79458 h 146787"/>
                  <a:gd name="connsiteX0" fmla="*/ 4760 w 554086"/>
                  <a:gd name="connsiteY0" fmla="*/ 80089 h 147418"/>
                  <a:gd name="connsiteX1" fmla="*/ 92227 w 554086"/>
                  <a:gd name="connsiteY1" fmla="*/ 25873 h 147418"/>
                  <a:gd name="connsiteX2" fmla="*/ 273934 w 554086"/>
                  <a:gd name="connsiteY2" fmla="*/ 920 h 147418"/>
                  <a:gd name="connsiteX3" fmla="*/ 456023 w 554086"/>
                  <a:gd name="connsiteY3" fmla="*/ 12795 h 147418"/>
                  <a:gd name="connsiteX4" fmla="*/ 547166 w 554086"/>
                  <a:gd name="connsiteY4" fmla="*/ 70969 h 147418"/>
                  <a:gd name="connsiteX5" fmla="*/ 230392 w 554086"/>
                  <a:gd name="connsiteY5" fmla="*/ 147383 h 147418"/>
                  <a:gd name="connsiteX6" fmla="*/ 4760 w 554086"/>
                  <a:gd name="connsiteY6" fmla="*/ 80089 h 14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086" h="147418">
                    <a:moveTo>
                      <a:pt x="4760" y="80089"/>
                    </a:moveTo>
                    <a:cubicBezTo>
                      <a:pt x="-18267" y="59837"/>
                      <a:pt x="47365" y="39068"/>
                      <a:pt x="92227" y="25873"/>
                    </a:cubicBezTo>
                    <a:cubicBezTo>
                      <a:pt x="180633" y="15433"/>
                      <a:pt x="213301" y="3100"/>
                      <a:pt x="273934" y="920"/>
                    </a:cubicBezTo>
                    <a:cubicBezTo>
                      <a:pt x="334567" y="-1260"/>
                      <a:pt x="411161" y="-400"/>
                      <a:pt x="456023" y="12795"/>
                    </a:cubicBezTo>
                    <a:cubicBezTo>
                      <a:pt x="500885" y="25990"/>
                      <a:pt x="577514" y="49198"/>
                      <a:pt x="547166" y="70969"/>
                    </a:cubicBezTo>
                    <a:cubicBezTo>
                      <a:pt x="516818" y="92740"/>
                      <a:pt x="320793" y="145863"/>
                      <a:pt x="230392" y="147383"/>
                    </a:cubicBezTo>
                    <a:cubicBezTo>
                      <a:pt x="139991" y="148903"/>
                      <a:pt x="27787" y="100341"/>
                      <a:pt x="4760" y="80089"/>
                    </a:cubicBezTo>
                    <a:close/>
                  </a:path>
                </a:pathLst>
              </a:custGeom>
              <a:gradFill flip="none" rotWithShape="1">
                <a:gsLst>
                  <a:gs pos="0">
                    <a:srgbClr val="825BA1"/>
                  </a:gs>
                  <a:gs pos="99000">
                    <a:srgbClr val="CB98D1">
                      <a:alpha val="74902"/>
                    </a:srgbClr>
                  </a:gs>
                </a:gsLst>
                <a:path path="circle">
                  <a:fillToRect l="50000" t="50000" r="50000" b="50000"/>
                </a:path>
                <a:tileRect/>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grpSp>
        <p:sp>
          <p:nvSpPr>
            <p:cNvPr id="465" name="Freeform 464">
              <a:extLst>
                <a:ext uri="{FF2B5EF4-FFF2-40B4-BE49-F238E27FC236}">
                  <a16:creationId xmlns:a16="http://schemas.microsoft.com/office/drawing/2014/main" id="{4890C4BE-F137-D44B-BD18-25218CA78E6B}"/>
                </a:ext>
              </a:extLst>
            </p:cNvPr>
            <p:cNvSpPr/>
            <p:nvPr/>
          </p:nvSpPr>
          <p:spPr>
            <a:xfrm>
              <a:off x="3526452" y="2815697"/>
              <a:ext cx="538348" cy="343016"/>
            </a:xfrm>
            <a:custGeom>
              <a:avLst/>
              <a:gdLst>
                <a:gd name="connsiteX0" fmla="*/ 0 w 538348"/>
                <a:gd name="connsiteY0" fmla="*/ 59377 h 332509"/>
                <a:gd name="connsiteX1" fmla="*/ 122712 w 538348"/>
                <a:gd name="connsiteY1" fmla="*/ 233548 h 332509"/>
                <a:gd name="connsiteX2" fmla="*/ 352301 w 538348"/>
                <a:gd name="connsiteY2" fmla="*/ 332509 h 332509"/>
                <a:gd name="connsiteX3" fmla="*/ 510639 w 538348"/>
                <a:gd name="connsiteY3" fmla="*/ 205839 h 332509"/>
                <a:gd name="connsiteX4" fmla="*/ 538348 w 538348"/>
                <a:gd name="connsiteY4" fmla="*/ 31668 h 332509"/>
                <a:gd name="connsiteX5" fmla="*/ 387927 w 538348"/>
                <a:gd name="connsiteY5" fmla="*/ 0 h 332509"/>
                <a:gd name="connsiteX6" fmla="*/ 0 w 538348"/>
                <a:gd name="connsiteY6" fmla="*/ 59377 h 332509"/>
                <a:gd name="connsiteX0" fmla="*/ 10341 w 548689"/>
                <a:gd name="connsiteY0" fmla="*/ 59377 h 332768"/>
                <a:gd name="connsiteX1" fmla="*/ 133053 w 548689"/>
                <a:gd name="connsiteY1" fmla="*/ 233548 h 332768"/>
                <a:gd name="connsiteX2" fmla="*/ 362642 w 548689"/>
                <a:gd name="connsiteY2" fmla="*/ 332509 h 332768"/>
                <a:gd name="connsiteX3" fmla="*/ 520980 w 548689"/>
                <a:gd name="connsiteY3" fmla="*/ 205839 h 332768"/>
                <a:gd name="connsiteX4" fmla="*/ 548689 w 548689"/>
                <a:gd name="connsiteY4" fmla="*/ 31668 h 332768"/>
                <a:gd name="connsiteX5" fmla="*/ 398268 w 548689"/>
                <a:gd name="connsiteY5" fmla="*/ 0 h 332768"/>
                <a:gd name="connsiteX6" fmla="*/ 10341 w 548689"/>
                <a:gd name="connsiteY6" fmla="*/ 59377 h 332768"/>
                <a:gd name="connsiteX0" fmla="*/ 10341 w 548689"/>
                <a:gd name="connsiteY0" fmla="*/ 59377 h 343016"/>
                <a:gd name="connsiteX1" fmla="*/ 133053 w 548689"/>
                <a:gd name="connsiteY1" fmla="*/ 233548 h 343016"/>
                <a:gd name="connsiteX2" fmla="*/ 362642 w 548689"/>
                <a:gd name="connsiteY2" fmla="*/ 332509 h 343016"/>
                <a:gd name="connsiteX3" fmla="*/ 520980 w 548689"/>
                <a:gd name="connsiteY3" fmla="*/ 205839 h 343016"/>
                <a:gd name="connsiteX4" fmla="*/ 548689 w 548689"/>
                <a:gd name="connsiteY4" fmla="*/ 31668 h 343016"/>
                <a:gd name="connsiteX5" fmla="*/ 398268 w 548689"/>
                <a:gd name="connsiteY5" fmla="*/ 0 h 343016"/>
                <a:gd name="connsiteX6" fmla="*/ 10341 w 548689"/>
                <a:gd name="connsiteY6" fmla="*/ 59377 h 343016"/>
                <a:gd name="connsiteX0" fmla="*/ 10341 w 563000"/>
                <a:gd name="connsiteY0" fmla="*/ 59377 h 343016"/>
                <a:gd name="connsiteX1" fmla="*/ 133053 w 563000"/>
                <a:gd name="connsiteY1" fmla="*/ 233548 h 343016"/>
                <a:gd name="connsiteX2" fmla="*/ 362642 w 563000"/>
                <a:gd name="connsiteY2" fmla="*/ 332509 h 343016"/>
                <a:gd name="connsiteX3" fmla="*/ 520980 w 563000"/>
                <a:gd name="connsiteY3" fmla="*/ 205839 h 343016"/>
                <a:gd name="connsiteX4" fmla="*/ 548689 w 563000"/>
                <a:gd name="connsiteY4" fmla="*/ 31668 h 343016"/>
                <a:gd name="connsiteX5" fmla="*/ 398268 w 563000"/>
                <a:gd name="connsiteY5" fmla="*/ 0 h 343016"/>
                <a:gd name="connsiteX6" fmla="*/ 10341 w 563000"/>
                <a:gd name="connsiteY6" fmla="*/ 59377 h 343016"/>
                <a:gd name="connsiteX0" fmla="*/ 10341 w 551947"/>
                <a:gd name="connsiteY0" fmla="*/ 59377 h 343016"/>
                <a:gd name="connsiteX1" fmla="*/ 133053 w 551947"/>
                <a:gd name="connsiteY1" fmla="*/ 233548 h 343016"/>
                <a:gd name="connsiteX2" fmla="*/ 362642 w 551947"/>
                <a:gd name="connsiteY2" fmla="*/ 332509 h 343016"/>
                <a:gd name="connsiteX3" fmla="*/ 520980 w 551947"/>
                <a:gd name="connsiteY3" fmla="*/ 205839 h 343016"/>
                <a:gd name="connsiteX4" fmla="*/ 548689 w 551947"/>
                <a:gd name="connsiteY4" fmla="*/ 31668 h 343016"/>
                <a:gd name="connsiteX5" fmla="*/ 398268 w 551947"/>
                <a:gd name="connsiteY5" fmla="*/ 0 h 343016"/>
                <a:gd name="connsiteX6" fmla="*/ 10341 w 551947"/>
                <a:gd name="connsiteY6" fmla="*/ 59377 h 343016"/>
                <a:gd name="connsiteX0" fmla="*/ 10341 w 548689"/>
                <a:gd name="connsiteY0" fmla="*/ 59377 h 343016"/>
                <a:gd name="connsiteX1" fmla="*/ 133053 w 548689"/>
                <a:gd name="connsiteY1" fmla="*/ 233548 h 343016"/>
                <a:gd name="connsiteX2" fmla="*/ 362642 w 548689"/>
                <a:gd name="connsiteY2" fmla="*/ 332509 h 343016"/>
                <a:gd name="connsiteX3" fmla="*/ 520980 w 548689"/>
                <a:gd name="connsiteY3" fmla="*/ 205839 h 343016"/>
                <a:gd name="connsiteX4" fmla="*/ 548689 w 548689"/>
                <a:gd name="connsiteY4" fmla="*/ 31668 h 343016"/>
                <a:gd name="connsiteX5" fmla="*/ 398268 w 548689"/>
                <a:gd name="connsiteY5" fmla="*/ 0 h 343016"/>
                <a:gd name="connsiteX6" fmla="*/ 10341 w 548689"/>
                <a:gd name="connsiteY6" fmla="*/ 59377 h 343016"/>
                <a:gd name="connsiteX0" fmla="*/ 0 w 538348"/>
                <a:gd name="connsiteY0" fmla="*/ 59377 h 343016"/>
                <a:gd name="connsiteX1" fmla="*/ 122712 w 538348"/>
                <a:gd name="connsiteY1" fmla="*/ 233548 h 343016"/>
                <a:gd name="connsiteX2" fmla="*/ 352301 w 538348"/>
                <a:gd name="connsiteY2" fmla="*/ 332509 h 343016"/>
                <a:gd name="connsiteX3" fmla="*/ 510639 w 538348"/>
                <a:gd name="connsiteY3" fmla="*/ 205839 h 343016"/>
                <a:gd name="connsiteX4" fmla="*/ 538348 w 538348"/>
                <a:gd name="connsiteY4" fmla="*/ 31668 h 343016"/>
                <a:gd name="connsiteX5" fmla="*/ 387927 w 538348"/>
                <a:gd name="connsiteY5" fmla="*/ 0 h 343016"/>
                <a:gd name="connsiteX6" fmla="*/ 0 w 538348"/>
                <a:gd name="connsiteY6" fmla="*/ 59377 h 34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348" h="343016">
                  <a:moveTo>
                    <a:pt x="0" y="59377"/>
                  </a:moveTo>
                  <a:cubicBezTo>
                    <a:pt x="11216" y="173513"/>
                    <a:pt x="63995" y="188026"/>
                    <a:pt x="122712" y="233548"/>
                  </a:cubicBezTo>
                  <a:cubicBezTo>
                    <a:pt x="181429" y="279070"/>
                    <a:pt x="299522" y="374732"/>
                    <a:pt x="352301" y="332509"/>
                  </a:cubicBezTo>
                  <a:cubicBezTo>
                    <a:pt x="405080" y="290286"/>
                    <a:pt x="481611" y="252020"/>
                    <a:pt x="510639" y="205839"/>
                  </a:cubicBezTo>
                  <a:cubicBezTo>
                    <a:pt x="539667" y="159658"/>
                    <a:pt x="531091" y="101601"/>
                    <a:pt x="538348" y="31668"/>
                  </a:cubicBezTo>
                  <a:lnTo>
                    <a:pt x="387927" y="0"/>
                  </a:lnTo>
                  <a:lnTo>
                    <a:pt x="0" y="59377"/>
                  </a:lnTo>
                  <a:close/>
                </a:path>
              </a:pathLst>
            </a:custGeom>
            <a:gradFill>
              <a:gsLst>
                <a:gs pos="0">
                  <a:srgbClr val="D0AF72"/>
                </a:gs>
                <a:gs pos="100000">
                  <a:srgbClr val="D0B68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466" name="Oval 4">
              <a:extLst>
                <a:ext uri="{FF2B5EF4-FFF2-40B4-BE49-F238E27FC236}">
                  <a16:creationId xmlns:a16="http://schemas.microsoft.com/office/drawing/2014/main" id="{8BC2661A-E73A-084C-81CA-9F87E01A4112}"/>
                </a:ext>
              </a:extLst>
            </p:cNvPr>
            <p:cNvSpPr/>
            <p:nvPr/>
          </p:nvSpPr>
          <p:spPr>
            <a:xfrm>
              <a:off x="3527903" y="2774824"/>
              <a:ext cx="536897" cy="191953"/>
            </a:xfrm>
            <a:custGeom>
              <a:avLst/>
              <a:gdLst>
                <a:gd name="connsiteX0" fmla="*/ 0 w 538348"/>
                <a:gd name="connsiteY0" fmla="*/ 79169 h 158337"/>
                <a:gd name="connsiteX1" fmla="*/ 269174 w 538348"/>
                <a:gd name="connsiteY1" fmla="*/ 0 h 158337"/>
                <a:gd name="connsiteX2" fmla="*/ 538348 w 538348"/>
                <a:gd name="connsiteY2" fmla="*/ 79169 h 158337"/>
                <a:gd name="connsiteX3" fmla="*/ 269174 w 538348"/>
                <a:gd name="connsiteY3" fmla="*/ 158338 h 158337"/>
                <a:gd name="connsiteX4" fmla="*/ 0 w 538348"/>
                <a:gd name="connsiteY4" fmla="*/ 79169 h 158337"/>
                <a:gd name="connsiteX0" fmla="*/ 6109 w 544457"/>
                <a:gd name="connsiteY0" fmla="*/ 79169 h 158338"/>
                <a:gd name="connsiteX1" fmla="*/ 275283 w 544457"/>
                <a:gd name="connsiteY1" fmla="*/ 0 h 158338"/>
                <a:gd name="connsiteX2" fmla="*/ 544457 w 544457"/>
                <a:gd name="connsiteY2" fmla="*/ 79169 h 158338"/>
                <a:gd name="connsiteX3" fmla="*/ 275283 w 544457"/>
                <a:gd name="connsiteY3" fmla="*/ 158338 h 158338"/>
                <a:gd name="connsiteX4" fmla="*/ 6109 w 544457"/>
                <a:gd name="connsiteY4" fmla="*/ 79169 h 158338"/>
                <a:gd name="connsiteX0" fmla="*/ 6109 w 544457"/>
                <a:gd name="connsiteY0" fmla="*/ 79169 h 158338"/>
                <a:gd name="connsiteX1" fmla="*/ 275283 w 544457"/>
                <a:gd name="connsiteY1" fmla="*/ 0 h 158338"/>
                <a:gd name="connsiteX2" fmla="*/ 544457 w 544457"/>
                <a:gd name="connsiteY2" fmla="*/ 79169 h 158338"/>
                <a:gd name="connsiteX3" fmla="*/ 275283 w 544457"/>
                <a:gd name="connsiteY3" fmla="*/ 158338 h 158338"/>
                <a:gd name="connsiteX4" fmla="*/ 6109 w 544457"/>
                <a:gd name="connsiteY4" fmla="*/ 79169 h 158338"/>
                <a:gd name="connsiteX0" fmla="*/ 8912 w 547260"/>
                <a:gd name="connsiteY0" fmla="*/ 83005 h 162174"/>
                <a:gd name="connsiteX1" fmla="*/ 84124 w 547260"/>
                <a:gd name="connsiteY1" fmla="*/ 19669 h 162174"/>
                <a:gd name="connsiteX2" fmla="*/ 278086 w 547260"/>
                <a:gd name="connsiteY2" fmla="*/ 3836 h 162174"/>
                <a:gd name="connsiteX3" fmla="*/ 547260 w 547260"/>
                <a:gd name="connsiteY3" fmla="*/ 83005 h 162174"/>
                <a:gd name="connsiteX4" fmla="*/ 278086 w 547260"/>
                <a:gd name="connsiteY4" fmla="*/ 162174 h 162174"/>
                <a:gd name="connsiteX5" fmla="*/ 8912 w 547260"/>
                <a:gd name="connsiteY5" fmla="*/ 83005 h 162174"/>
                <a:gd name="connsiteX0" fmla="*/ 8912 w 547260"/>
                <a:gd name="connsiteY0" fmla="*/ 81271 h 160440"/>
                <a:gd name="connsiteX1" fmla="*/ 84124 w 547260"/>
                <a:gd name="connsiteY1" fmla="*/ 17935 h 160440"/>
                <a:gd name="connsiteX2" fmla="*/ 278086 w 547260"/>
                <a:gd name="connsiteY2" fmla="*/ 2102 h 160440"/>
                <a:gd name="connsiteX3" fmla="*/ 547260 w 547260"/>
                <a:gd name="connsiteY3" fmla="*/ 81271 h 160440"/>
                <a:gd name="connsiteX4" fmla="*/ 278086 w 547260"/>
                <a:gd name="connsiteY4" fmla="*/ 160440 h 160440"/>
                <a:gd name="connsiteX5" fmla="*/ 8912 w 547260"/>
                <a:gd name="connsiteY5" fmla="*/ 81271 h 160440"/>
                <a:gd name="connsiteX0" fmla="*/ 8912 w 547260"/>
                <a:gd name="connsiteY0" fmla="*/ 81756 h 160925"/>
                <a:gd name="connsiteX1" fmla="*/ 84124 w 547260"/>
                <a:gd name="connsiteY1" fmla="*/ 18420 h 160925"/>
                <a:gd name="connsiteX2" fmla="*/ 278086 w 547260"/>
                <a:gd name="connsiteY2" fmla="*/ 2587 h 160925"/>
                <a:gd name="connsiteX3" fmla="*/ 547260 w 547260"/>
                <a:gd name="connsiteY3" fmla="*/ 81756 h 160925"/>
                <a:gd name="connsiteX4" fmla="*/ 278086 w 547260"/>
                <a:gd name="connsiteY4" fmla="*/ 160925 h 160925"/>
                <a:gd name="connsiteX5" fmla="*/ 8912 w 547260"/>
                <a:gd name="connsiteY5" fmla="*/ 81756 h 160925"/>
                <a:gd name="connsiteX0" fmla="*/ 8912 w 554463"/>
                <a:gd name="connsiteY0" fmla="*/ 81756 h 160925"/>
                <a:gd name="connsiteX1" fmla="*/ 84124 w 554463"/>
                <a:gd name="connsiteY1" fmla="*/ 18420 h 160925"/>
                <a:gd name="connsiteX2" fmla="*/ 278086 w 554463"/>
                <a:gd name="connsiteY2" fmla="*/ 2587 h 160925"/>
                <a:gd name="connsiteX3" fmla="*/ 460175 w 554463"/>
                <a:gd name="connsiteY3" fmla="*/ 30296 h 160925"/>
                <a:gd name="connsiteX4" fmla="*/ 547260 w 554463"/>
                <a:gd name="connsiteY4" fmla="*/ 81756 h 160925"/>
                <a:gd name="connsiteX5" fmla="*/ 278086 w 554463"/>
                <a:gd name="connsiteY5" fmla="*/ 160925 h 160925"/>
                <a:gd name="connsiteX6" fmla="*/ 8912 w 554463"/>
                <a:gd name="connsiteY6" fmla="*/ 81756 h 160925"/>
                <a:gd name="connsiteX0" fmla="*/ 8912 w 554463"/>
                <a:gd name="connsiteY0" fmla="*/ 79458 h 158627"/>
                <a:gd name="connsiteX1" fmla="*/ 84124 w 554463"/>
                <a:gd name="connsiteY1" fmla="*/ 16122 h 158627"/>
                <a:gd name="connsiteX2" fmla="*/ 278086 w 554463"/>
                <a:gd name="connsiteY2" fmla="*/ 289 h 158627"/>
                <a:gd name="connsiteX3" fmla="*/ 460175 w 554463"/>
                <a:gd name="connsiteY3" fmla="*/ 12164 h 158627"/>
                <a:gd name="connsiteX4" fmla="*/ 547260 w 554463"/>
                <a:gd name="connsiteY4" fmla="*/ 79458 h 158627"/>
                <a:gd name="connsiteX5" fmla="*/ 278086 w 554463"/>
                <a:gd name="connsiteY5" fmla="*/ 158627 h 158627"/>
                <a:gd name="connsiteX6" fmla="*/ 8912 w 554463"/>
                <a:gd name="connsiteY6" fmla="*/ 79458 h 158627"/>
                <a:gd name="connsiteX0" fmla="*/ 6256 w 551807"/>
                <a:gd name="connsiteY0" fmla="*/ 79458 h 146752"/>
                <a:gd name="connsiteX1" fmla="*/ 81468 w 551807"/>
                <a:gd name="connsiteY1" fmla="*/ 16122 h 146752"/>
                <a:gd name="connsiteX2" fmla="*/ 275430 w 551807"/>
                <a:gd name="connsiteY2" fmla="*/ 289 h 146752"/>
                <a:gd name="connsiteX3" fmla="*/ 457519 w 551807"/>
                <a:gd name="connsiteY3" fmla="*/ 12164 h 146752"/>
                <a:gd name="connsiteX4" fmla="*/ 544604 w 551807"/>
                <a:gd name="connsiteY4" fmla="*/ 79458 h 146752"/>
                <a:gd name="connsiteX5" fmla="*/ 231888 w 551807"/>
                <a:gd name="connsiteY5" fmla="*/ 146752 h 146752"/>
                <a:gd name="connsiteX6" fmla="*/ 6256 w 551807"/>
                <a:gd name="connsiteY6" fmla="*/ 79458 h 146752"/>
                <a:gd name="connsiteX0" fmla="*/ 6256 w 555582"/>
                <a:gd name="connsiteY0" fmla="*/ 79458 h 146787"/>
                <a:gd name="connsiteX1" fmla="*/ 81468 w 555582"/>
                <a:gd name="connsiteY1" fmla="*/ 16122 h 146787"/>
                <a:gd name="connsiteX2" fmla="*/ 275430 w 555582"/>
                <a:gd name="connsiteY2" fmla="*/ 289 h 146787"/>
                <a:gd name="connsiteX3" fmla="*/ 457519 w 555582"/>
                <a:gd name="connsiteY3" fmla="*/ 12164 h 146787"/>
                <a:gd name="connsiteX4" fmla="*/ 548662 w 555582"/>
                <a:gd name="connsiteY4" fmla="*/ 70338 h 146787"/>
                <a:gd name="connsiteX5" fmla="*/ 231888 w 555582"/>
                <a:gd name="connsiteY5" fmla="*/ 146752 h 146787"/>
                <a:gd name="connsiteX6" fmla="*/ 6256 w 555582"/>
                <a:gd name="connsiteY6" fmla="*/ 79458 h 146787"/>
                <a:gd name="connsiteX0" fmla="*/ 6256 w 555582"/>
                <a:gd name="connsiteY0" fmla="*/ 79458 h 146787"/>
                <a:gd name="connsiteX1" fmla="*/ 81468 w 555582"/>
                <a:gd name="connsiteY1" fmla="*/ 16122 h 146787"/>
                <a:gd name="connsiteX2" fmla="*/ 275430 w 555582"/>
                <a:gd name="connsiteY2" fmla="*/ 289 h 146787"/>
                <a:gd name="connsiteX3" fmla="*/ 457519 w 555582"/>
                <a:gd name="connsiteY3" fmla="*/ 12164 h 146787"/>
                <a:gd name="connsiteX4" fmla="*/ 548662 w 555582"/>
                <a:gd name="connsiteY4" fmla="*/ 70338 h 146787"/>
                <a:gd name="connsiteX5" fmla="*/ 231888 w 555582"/>
                <a:gd name="connsiteY5" fmla="*/ 146752 h 146787"/>
                <a:gd name="connsiteX6" fmla="*/ 6256 w 555582"/>
                <a:gd name="connsiteY6" fmla="*/ 79458 h 146787"/>
                <a:gd name="connsiteX0" fmla="*/ 4760 w 554086"/>
                <a:gd name="connsiteY0" fmla="*/ 80089 h 147418"/>
                <a:gd name="connsiteX1" fmla="*/ 92227 w 554086"/>
                <a:gd name="connsiteY1" fmla="*/ 25873 h 147418"/>
                <a:gd name="connsiteX2" fmla="*/ 273934 w 554086"/>
                <a:gd name="connsiteY2" fmla="*/ 920 h 147418"/>
                <a:gd name="connsiteX3" fmla="*/ 456023 w 554086"/>
                <a:gd name="connsiteY3" fmla="*/ 12795 h 147418"/>
                <a:gd name="connsiteX4" fmla="*/ 547166 w 554086"/>
                <a:gd name="connsiteY4" fmla="*/ 70969 h 147418"/>
                <a:gd name="connsiteX5" fmla="*/ 230392 w 554086"/>
                <a:gd name="connsiteY5" fmla="*/ 147383 h 147418"/>
                <a:gd name="connsiteX6" fmla="*/ 4760 w 554086"/>
                <a:gd name="connsiteY6" fmla="*/ 80089 h 14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086" h="147418">
                  <a:moveTo>
                    <a:pt x="4760" y="80089"/>
                  </a:moveTo>
                  <a:cubicBezTo>
                    <a:pt x="-18267" y="59837"/>
                    <a:pt x="47365" y="39068"/>
                    <a:pt x="92227" y="25873"/>
                  </a:cubicBezTo>
                  <a:cubicBezTo>
                    <a:pt x="180633" y="15433"/>
                    <a:pt x="213301" y="3100"/>
                    <a:pt x="273934" y="920"/>
                  </a:cubicBezTo>
                  <a:cubicBezTo>
                    <a:pt x="334567" y="-1260"/>
                    <a:pt x="411161" y="-400"/>
                    <a:pt x="456023" y="12795"/>
                  </a:cubicBezTo>
                  <a:cubicBezTo>
                    <a:pt x="500885" y="25990"/>
                    <a:pt x="577514" y="49198"/>
                    <a:pt x="547166" y="70969"/>
                  </a:cubicBezTo>
                  <a:cubicBezTo>
                    <a:pt x="516818" y="92740"/>
                    <a:pt x="320793" y="145863"/>
                    <a:pt x="230392" y="147383"/>
                  </a:cubicBezTo>
                  <a:cubicBezTo>
                    <a:pt x="139991" y="148903"/>
                    <a:pt x="27787" y="100341"/>
                    <a:pt x="4760" y="80089"/>
                  </a:cubicBezTo>
                  <a:close/>
                </a:path>
              </a:pathLst>
            </a:custGeom>
            <a:gradFill>
              <a:gsLst>
                <a:gs pos="0">
                  <a:srgbClr val="F4DDB3"/>
                </a:gs>
                <a:gs pos="100000">
                  <a:srgbClr val="DBC6A0"/>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467" name="Freeform 466">
              <a:extLst>
                <a:ext uri="{FF2B5EF4-FFF2-40B4-BE49-F238E27FC236}">
                  <a16:creationId xmlns:a16="http://schemas.microsoft.com/office/drawing/2014/main" id="{BD70E974-2838-8847-BD25-F3FF3BD902B3}"/>
                </a:ext>
              </a:extLst>
            </p:cNvPr>
            <p:cNvSpPr/>
            <p:nvPr/>
          </p:nvSpPr>
          <p:spPr>
            <a:xfrm>
              <a:off x="3526452" y="3980167"/>
              <a:ext cx="538348" cy="343016"/>
            </a:xfrm>
            <a:custGeom>
              <a:avLst/>
              <a:gdLst>
                <a:gd name="connsiteX0" fmla="*/ 0 w 538348"/>
                <a:gd name="connsiteY0" fmla="*/ 59377 h 332509"/>
                <a:gd name="connsiteX1" fmla="*/ 122712 w 538348"/>
                <a:gd name="connsiteY1" fmla="*/ 233548 h 332509"/>
                <a:gd name="connsiteX2" fmla="*/ 352301 w 538348"/>
                <a:gd name="connsiteY2" fmla="*/ 332509 h 332509"/>
                <a:gd name="connsiteX3" fmla="*/ 510639 w 538348"/>
                <a:gd name="connsiteY3" fmla="*/ 205839 h 332509"/>
                <a:gd name="connsiteX4" fmla="*/ 538348 w 538348"/>
                <a:gd name="connsiteY4" fmla="*/ 31668 h 332509"/>
                <a:gd name="connsiteX5" fmla="*/ 387927 w 538348"/>
                <a:gd name="connsiteY5" fmla="*/ 0 h 332509"/>
                <a:gd name="connsiteX6" fmla="*/ 0 w 538348"/>
                <a:gd name="connsiteY6" fmla="*/ 59377 h 332509"/>
                <a:gd name="connsiteX0" fmla="*/ 10341 w 548689"/>
                <a:gd name="connsiteY0" fmla="*/ 59377 h 332768"/>
                <a:gd name="connsiteX1" fmla="*/ 133053 w 548689"/>
                <a:gd name="connsiteY1" fmla="*/ 233548 h 332768"/>
                <a:gd name="connsiteX2" fmla="*/ 362642 w 548689"/>
                <a:gd name="connsiteY2" fmla="*/ 332509 h 332768"/>
                <a:gd name="connsiteX3" fmla="*/ 520980 w 548689"/>
                <a:gd name="connsiteY3" fmla="*/ 205839 h 332768"/>
                <a:gd name="connsiteX4" fmla="*/ 548689 w 548689"/>
                <a:gd name="connsiteY4" fmla="*/ 31668 h 332768"/>
                <a:gd name="connsiteX5" fmla="*/ 398268 w 548689"/>
                <a:gd name="connsiteY5" fmla="*/ 0 h 332768"/>
                <a:gd name="connsiteX6" fmla="*/ 10341 w 548689"/>
                <a:gd name="connsiteY6" fmla="*/ 59377 h 332768"/>
                <a:gd name="connsiteX0" fmla="*/ 10341 w 548689"/>
                <a:gd name="connsiteY0" fmla="*/ 59377 h 343016"/>
                <a:gd name="connsiteX1" fmla="*/ 133053 w 548689"/>
                <a:gd name="connsiteY1" fmla="*/ 233548 h 343016"/>
                <a:gd name="connsiteX2" fmla="*/ 362642 w 548689"/>
                <a:gd name="connsiteY2" fmla="*/ 332509 h 343016"/>
                <a:gd name="connsiteX3" fmla="*/ 520980 w 548689"/>
                <a:gd name="connsiteY3" fmla="*/ 205839 h 343016"/>
                <a:gd name="connsiteX4" fmla="*/ 548689 w 548689"/>
                <a:gd name="connsiteY4" fmla="*/ 31668 h 343016"/>
                <a:gd name="connsiteX5" fmla="*/ 398268 w 548689"/>
                <a:gd name="connsiteY5" fmla="*/ 0 h 343016"/>
                <a:gd name="connsiteX6" fmla="*/ 10341 w 548689"/>
                <a:gd name="connsiteY6" fmla="*/ 59377 h 343016"/>
                <a:gd name="connsiteX0" fmla="*/ 10341 w 563000"/>
                <a:gd name="connsiteY0" fmla="*/ 59377 h 343016"/>
                <a:gd name="connsiteX1" fmla="*/ 133053 w 563000"/>
                <a:gd name="connsiteY1" fmla="*/ 233548 h 343016"/>
                <a:gd name="connsiteX2" fmla="*/ 362642 w 563000"/>
                <a:gd name="connsiteY2" fmla="*/ 332509 h 343016"/>
                <a:gd name="connsiteX3" fmla="*/ 520980 w 563000"/>
                <a:gd name="connsiteY3" fmla="*/ 205839 h 343016"/>
                <a:gd name="connsiteX4" fmla="*/ 548689 w 563000"/>
                <a:gd name="connsiteY4" fmla="*/ 31668 h 343016"/>
                <a:gd name="connsiteX5" fmla="*/ 398268 w 563000"/>
                <a:gd name="connsiteY5" fmla="*/ 0 h 343016"/>
                <a:gd name="connsiteX6" fmla="*/ 10341 w 563000"/>
                <a:gd name="connsiteY6" fmla="*/ 59377 h 343016"/>
                <a:gd name="connsiteX0" fmla="*/ 10341 w 551947"/>
                <a:gd name="connsiteY0" fmla="*/ 59377 h 343016"/>
                <a:gd name="connsiteX1" fmla="*/ 133053 w 551947"/>
                <a:gd name="connsiteY1" fmla="*/ 233548 h 343016"/>
                <a:gd name="connsiteX2" fmla="*/ 362642 w 551947"/>
                <a:gd name="connsiteY2" fmla="*/ 332509 h 343016"/>
                <a:gd name="connsiteX3" fmla="*/ 520980 w 551947"/>
                <a:gd name="connsiteY3" fmla="*/ 205839 h 343016"/>
                <a:gd name="connsiteX4" fmla="*/ 548689 w 551947"/>
                <a:gd name="connsiteY4" fmla="*/ 31668 h 343016"/>
                <a:gd name="connsiteX5" fmla="*/ 398268 w 551947"/>
                <a:gd name="connsiteY5" fmla="*/ 0 h 343016"/>
                <a:gd name="connsiteX6" fmla="*/ 10341 w 551947"/>
                <a:gd name="connsiteY6" fmla="*/ 59377 h 343016"/>
                <a:gd name="connsiteX0" fmla="*/ 10341 w 548689"/>
                <a:gd name="connsiteY0" fmla="*/ 59377 h 343016"/>
                <a:gd name="connsiteX1" fmla="*/ 133053 w 548689"/>
                <a:gd name="connsiteY1" fmla="*/ 233548 h 343016"/>
                <a:gd name="connsiteX2" fmla="*/ 362642 w 548689"/>
                <a:gd name="connsiteY2" fmla="*/ 332509 h 343016"/>
                <a:gd name="connsiteX3" fmla="*/ 520980 w 548689"/>
                <a:gd name="connsiteY3" fmla="*/ 205839 h 343016"/>
                <a:gd name="connsiteX4" fmla="*/ 548689 w 548689"/>
                <a:gd name="connsiteY4" fmla="*/ 31668 h 343016"/>
                <a:gd name="connsiteX5" fmla="*/ 398268 w 548689"/>
                <a:gd name="connsiteY5" fmla="*/ 0 h 343016"/>
                <a:gd name="connsiteX6" fmla="*/ 10341 w 548689"/>
                <a:gd name="connsiteY6" fmla="*/ 59377 h 343016"/>
                <a:gd name="connsiteX0" fmla="*/ 0 w 538348"/>
                <a:gd name="connsiteY0" fmla="*/ 59377 h 343016"/>
                <a:gd name="connsiteX1" fmla="*/ 122712 w 538348"/>
                <a:gd name="connsiteY1" fmla="*/ 233548 h 343016"/>
                <a:gd name="connsiteX2" fmla="*/ 352301 w 538348"/>
                <a:gd name="connsiteY2" fmla="*/ 332509 h 343016"/>
                <a:gd name="connsiteX3" fmla="*/ 510639 w 538348"/>
                <a:gd name="connsiteY3" fmla="*/ 205839 h 343016"/>
                <a:gd name="connsiteX4" fmla="*/ 538348 w 538348"/>
                <a:gd name="connsiteY4" fmla="*/ 31668 h 343016"/>
                <a:gd name="connsiteX5" fmla="*/ 387927 w 538348"/>
                <a:gd name="connsiteY5" fmla="*/ 0 h 343016"/>
                <a:gd name="connsiteX6" fmla="*/ 0 w 538348"/>
                <a:gd name="connsiteY6" fmla="*/ 59377 h 34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348" h="343016">
                  <a:moveTo>
                    <a:pt x="0" y="59377"/>
                  </a:moveTo>
                  <a:cubicBezTo>
                    <a:pt x="11216" y="173513"/>
                    <a:pt x="63995" y="188026"/>
                    <a:pt x="122712" y="233548"/>
                  </a:cubicBezTo>
                  <a:cubicBezTo>
                    <a:pt x="181429" y="279070"/>
                    <a:pt x="299522" y="374732"/>
                    <a:pt x="352301" y="332509"/>
                  </a:cubicBezTo>
                  <a:cubicBezTo>
                    <a:pt x="405080" y="290286"/>
                    <a:pt x="481611" y="252020"/>
                    <a:pt x="510639" y="205839"/>
                  </a:cubicBezTo>
                  <a:cubicBezTo>
                    <a:pt x="539667" y="159658"/>
                    <a:pt x="531091" y="101601"/>
                    <a:pt x="538348" y="31668"/>
                  </a:cubicBezTo>
                  <a:lnTo>
                    <a:pt x="387927" y="0"/>
                  </a:lnTo>
                  <a:lnTo>
                    <a:pt x="0" y="59377"/>
                  </a:lnTo>
                  <a:close/>
                </a:path>
              </a:pathLst>
            </a:custGeom>
            <a:gradFill>
              <a:gsLst>
                <a:gs pos="0">
                  <a:srgbClr val="D0AF72"/>
                </a:gs>
                <a:gs pos="100000">
                  <a:srgbClr val="D0B68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468" name="Oval 4">
              <a:extLst>
                <a:ext uri="{FF2B5EF4-FFF2-40B4-BE49-F238E27FC236}">
                  <a16:creationId xmlns:a16="http://schemas.microsoft.com/office/drawing/2014/main" id="{92448B3E-7CC5-CE4D-9B12-F8A5BD0185D0}"/>
                </a:ext>
              </a:extLst>
            </p:cNvPr>
            <p:cNvSpPr/>
            <p:nvPr/>
          </p:nvSpPr>
          <p:spPr>
            <a:xfrm>
              <a:off x="3527903" y="3939294"/>
              <a:ext cx="536897" cy="191953"/>
            </a:xfrm>
            <a:custGeom>
              <a:avLst/>
              <a:gdLst>
                <a:gd name="connsiteX0" fmla="*/ 0 w 538348"/>
                <a:gd name="connsiteY0" fmla="*/ 79169 h 158337"/>
                <a:gd name="connsiteX1" fmla="*/ 269174 w 538348"/>
                <a:gd name="connsiteY1" fmla="*/ 0 h 158337"/>
                <a:gd name="connsiteX2" fmla="*/ 538348 w 538348"/>
                <a:gd name="connsiteY2" fmla="*/ 79169 h 158337"/>
                <a:gd name="connsiteX3" fmla="*/ 269174 w 538348"/>
                <a:gd name="connsiteY3" fmla="*/ 158338 h 158337"/>
                <a:gd name="connsiteX4" fmla="*/ 0 w 538348"/>
                <a:gd name="connsiteY4" fmla="*/ 79169 h 158337"/>
                <a:gd name="connsiteX0" fmla="*/ 6109 w 544457"/>
                <a:gd name="connsiteY0" fmla="*/ 79169 h 158338"/>
                <a:gd name="connsiteX1" fmla="*/ 275283 w 544457"/>
                <a:gd name="connsiteY1" fmla="*/ 0 h 158338"/>
                <a:gd name="connsiteX2" fmla="*/ 544457 w 544457"/>
                <a:gd name="connsiteY2" fmla="*/ 79169 h 158338"/>
                <a:gd name="connsiteX3" fmla="*/ 275283 w 544457"/>
                <a:gd name="connsiteY3" fmla="*/ 158338 h 158338"/>
                <a:gd name="connsiteX4" fmla="*/ 6109 w 544457"/>
                <a:gd name="connsiteY4" fmla="*/ 79169 h 158338"/>
                <a:gd name="connsiteX0" fmla="*/ 6109 w 544457"/>
                <a:gd name="connsiteY0" fmla="*/ 79169 h 158338"/>
                <a:gd name="connsiteX1" fmla="*/ 275283 w 544457"/>
                <a:gd name="connsiteY1" fmla="*/ 0 h 158338"/>
                <a:gd name="connsiteX2" fmla="*/ 544457 w 544457"/>
                <a:gd name="connsiteY2" fmla="*/ 79169 h 158338"/>
                <a:gd name="connsiteX3" fmla="*/ 275283 w 544457"/>
                <a:gd name="connsiteY3" fmla="*/ 158338 h 158338"/>
                <a:gd name="connsiteX4" fmla="*/ 6109 w 544457"/>
                <a:gd name="connsiteY4" fmla="*/ 79169 h 158338"/>
                <a:gd name="connsiteX0" fmla="*/ 8912 w 547260"/>
                <a:gd name="connsiteY0" fmla="*/ 83005 h 162174"/>
                <a:gd name="connsiteX1" fmla="*/ 84124 w 547260"/>
                <a:gd name="connsiteY1" fmla="*/ 19669 h 162174"/>
                <a:gd name="connsiteX2" fmla="*/ 278086 w 547260"/>
                <a:gd name="connsiteY2" fmla="*/ 3836 h 162174"/>
                <a:gd name="connsiteX3" fmla="*/ 547260 w 547260"/>
                <a:gd name="connsiteY3" fmla="*/ 83005 h 162174"/>
                <a:gd name="connsiteX4" fmla="*/ 278086 w 547260"/>
                <a:gd name="connsiteY4" fmla="*/ 162174 h 162174"/>
                <a:gd name="connsiteX5" fmla="*/ 8912 w 547260"/>
                <a:gd name="connsiteY5" fmla="*/ 83005 h 162174"/>
                <a:gd name="connsiteX0" fmla="*/ 8912 w 547260"/>
                <a:gd name="connsiteY0" fmla="*/ 81271 h 160440"/>
                <a:gd name="connsiteX1" fmla="*/ 84124 w 547260"/>
                <a:gd name="connsiteY1" fmla="*/ 17935 h 160440"/>
                <a:gd name="connsiteX2" fmla="*/ 278086 w 547260"/>
                <a:gd name="connsiteY2" fmla="*/ 2102 h 160440"/>
                <a:gd name="connsiteX3" fmla="*/ 547260 w 547260"/>
                <a:gd name="connsiteY3" fmla="*/ 81271 h 160440"/>
                <a:gd name="connsiteX4" fmla="*/ 278086 w 547260"/>
                <a:gd name="connsiteY4" fmla="*/ 160440 h 160440"/>
                <a:gd name="connsiteX5" fmla="*/ 8912 w 547260"/>
                <a:gd name="connsiteY5" fmla="*/ 81271 h 160440"/>
                <a:gd name="connsiteX0" fmla="*/ 8912 w 547260"/>
                <a:gd name="connsiteY0" fmla="*/ 81756 h 160925"/>
                <a:gd name="connsiteX1" fmla="*/ 84124 w 547260"/>
                <a:gd name="connsiteY1" fmla="*/ 18420 h 160925"/>
                <a:gd name="connsiteX2" fmla="*/ 278086 w 547260"/>
                <a:gd name="connsiteY2" fmla="*/ 2587 h 160925"/>
                <a:gd name="connsiteX3" fmla="*/ 547260 w 547260"/>
                <a:gd name="connsiteY3" fmla="*/ 81756 h 160925"/>
                <a:gd name="connsiteX4" fmla="*/ 278086 w 547260"/>
                <a:gd name="connsiteY4" fmla="*/ 160925 h 160925"/>
                <a:gd name="connsiteX5" fmla="*/ 8912 w 547260"/>
                <a:gd name="connsiteY5" fmla="*/ 81756 h 160925"/>
                <a:gd name="connsiteX0" fmla="*/ 8912 w 554463"/>
                <a:gd name="connsiteY0" fmla="*/ 81756 h 160925"/>
                <a:gd name="connsiteX1" fmla="*/ 84124 w 554463"/>
                <a:gd name="connsiteY1" fmla="*/ 18420 h 160925"/>
                <a:gd name="connsiteX2" fmla="*/ 278086 w 554463"/>
                <a:gd name="connsiteY2" fmla="*/ 2587 h 160925"/>
                <a:gd name="connsiteX3" fmla="*/ 460175 w 554463"/>
                <a:gd name="connsiteY3" fmla="*/ 30296 h 160925"/>
                <a:gd name="connsiteX4" fmla="*/ 547260 w 554463"/>
                <a:gd name="connsiteY4" fmla="*/ 81756 h 160925"/>
                <a:gd name="connsiteX5" fmla="*/ 278086 w 554463"/>
                <a:gd name="connsiteY5" fmla="*/ 160925 h 160925"/>
                <a:gd name="connsiteX6" fmla="*/ 8912 w 554463"/>
                <a:gd name="connsiteY6" fmla="*/ 81756 h 160925"/>
                <a:gd name="connsiteX0" fmla="*/ 8912 w 554463"/>
                <a:gd name="connsiteY0" fmla="*/ 79458 h 158627"/>
                <a:gd name="connsiteX1" fmla="*/ 84124 w 554463"/>
                <a:gd name="connsiteY1" fmla="*/ 16122 h 158627"/>
                <a:gd name="connsiteX2" fmla="*/ 278086 w 554463"/>
                <a:gd name="connsiteY2" fmla="*/ 289 h 158627"/>
                <a:gd name="connsiteX3" fmla="*/ 460175 w 554463"/>
                <a:gd name="connsiteY3" fmla="*/ 12164 h 158627"/>
                <a:gd name="connsiteX4" fmla="*/ 547260 w 554463"/>
                <a:gd name="connsiteY4" fmla="*/ 79458 h 158627"/>
                <a:gd name="connsiteX5" fmla="*/ 278086 w 554463"/>
                <a:gd name="connsiteY5" fmla="*/ 158627 h 158627"/>
                <a:gd name="connsiteX6" fmla="*/ 8912 w 554463"/>
                <a:gd name="connsiteY6" fmla="*/ 79458 h 158627"/>
                <a:gd name="connsiteX0" fmla="*/ 6256 w 551807"/>
                <a:gd name="connsiteY0" fmla="*/ 79458 h 146752"/>
                <a:gd name="connsiteX1" fmla="*/ 81468 w 551807"/>
                <a:gd name="connsiteY1" fmla="*/ 16122 h 146752"/>
                <a:gd name="connsiteX2" fmla="*/ 275430 w 551807"/>
                <a:gd name="connsiteY2" fmla="*/ 289 h 146752"/>
                <a:gd name="connsiteX3" fmla="*/ 457519 w 551807"/>
                <a:gd name="connsiteY3" fmla="*/ 12164 h 146752"/>
                <a:gd name="connsiteX4" fmla="*/ 544604 w 551807"/>
                <a:gd name="connsiteY4" fmla="*/ 79458 h 146752"/>
                <a:gd name="connsiteX5" fmla="*/ 231888 w 551807"/>
                <a:gd name="connsiteY5" fmla="*/ 146752 h 146752"/>
                <a:gd name="connsiteX6" fmla="*/ 6256 w 551807"/>
                <a:gd name="connsiteY6" fmla="*/ 79458 h 146752"/>
                <a:gd name="connsiteX0" fmla="*/ 6256 w 555582"/>
                <a:gd name="connsiteY0" fmla="*/ 79458 h 146787"/>
                <a:gd name="connsiteX1" fmla="*/ 81468 w 555582"/>
                <a:gd name="connsiteY1" fmla="*/ 16122 h 146787"/>
                <a:gd name="connsiteX2" fmla="*/ 275430 w 555582"/>
                <a:gd name="connsiteY2" fmla="*/ 289 h 146787"/>
                <a:gd name="connsiteX3" fmla="*/ 457519 w 555582"/>
                <a:gd name="connsiteY3" fmla="*/ 12164 h 146787"/>
                <a:gd name="connsiteX4" fmla="*/ 548662 w 555582"/>
                <a:gd name="connsiteY4" fmla="*/ 70338 h 146787"/>
                <a:gd name="connsiteX5" fmla="*/ 231888 w 555582"/>
                <a:gd name="connsiteY5" fmla="*/ 146752 h 146787"/>
                <a:gd name="connsiteX6" fmla="*/ 6256 w 555582"/>
                <a:gd name="connsiteY6" fmla="*/ 79458 h 146787"/>
                <a:gd name="connsiteX0" fmla="*/ 6256 w 555582"/>
                <a:gd name="connsiteY0" fmla="*/ 79458 h 146787"/>
                <a:gd name="connsiteX1" fmla="*/ 81468 w 555582"/>
                <a:gd name="connsiteY1" fmla="*/ 16122 h 146787"/>
                <a:gd name="connsiteX2" fmla="*/ 275430 w 555582"/>
                <a:gd name="connsiteY2" fmla="*/ 289 h 146787"/>
                <a:gd name="connsiteX3" fmla="*/ 457519 w 555582"/>
                <a:gd name="connsiteY3" fmla="*/ 12164 h 146787"/>
                <a:gd name="connsiteX4" fmla="*/ 548662 w 555582"/>
                <a:gd name="connsiteY4" fmla="*/ 70338 h 146787"/>
                <a:gd name="connsiteX5" fmla="*/ 231888 w 555582"/>
                <a:gd name="connsiteY5" fmla="*/ 146752 h 146787"/>
                <a:gd name="connsiteX6" fmla="*/ 6256 w 555582"/>
                <a:gd name="connsiteY6" fmla="*/ 79458 h 146787"/>
                <a:gd name="connsiteX0" fmla="*/ 4760 w 554086"/>
                <a:gd name="connsiteY0" fmla="*/ 80089 h 147418"/>
                <a:gd name="connsiteX1" fmla="*/ 92227 w 554086"/>
                <a:gd name="connsiteY1" fmla="*/ 25873 h 147418"/>
                <a:gd name="connsiteX2" fmla="*/ 273934 w 554086"/>
                <a:gd name="connsiteY2" fmla="*/ 920 h 147418"/>
                <a:gd name="connsiteX3" fmla="*/ 456023 w 554086"/>
                <a:gd name="connsiteY3" fmla="*/ 12795 h 147418"/>
                <a:gd name="connsiteX4" fmla="*/ 547166 w 554086"/>
                <a:gd name="connsiteY4" fmla="*/ 70969 h 147418"/>
                <a:gd name="connsiteX5" fmla="*/ 230392 w 554086"/>
                <a:gd name="connsiteY5" fmla="*/ 147383 h 147418"/>
                <a:gd name="connsiteX6" fmla="*/ 4760 w 554086"/>
                <a:gd name="connsiteY6" fmla="*/ 80089 h 14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086" h="147418">
                  <a:moveTo>
                    <a:pt x="4760" y="80089"/>
                  </a:moveTo>
                  <a:cubicBezTo>
                    <a:pt x="-18267" y="59837"/>
                    <a:pt x="47365" y="39068"/>
                    <a:pt x="92227" y="25873"/>
                  </a:cubicBezTo>
                  <a:cubicBezTo>
                    <a:pt x="180633" y="15433"/>
                    <a:pt x="213301" y="3100"/>
                    <a:pt x="273934" y="920"/>
                  </a:cubicBezTo>
                  <a:cubicBezTo>
                    <a:pt x="334567" y="-1260"/>
                    <a:pt x="411161" y="-400"/>
                    <a:pt x="456023" y="12795"/>
                  </a:cubicBezTo>
                  <a:cubicBezTo>
                    <a:pt x="500885" y="25990"/>
                    <a:pt x="577514" y="49198"/>
                    <a:pt x="547166" y="70969"/>
                  </a:cubicBezTo>
                  <a:cubicBezTo>
                    <a:pt x="516818" y="92740"/>
                    <a:pt x="320793" y="145863"/>
                    <a:pt x="230392" y="147383"/>
                  </a:cubicBezTo>
                  <a:cubicBezTo>
                    <a:pt x="139991" y="148903"/>
                    <a:pt x="27787" y="100341"/>
                    <a:pt x="4760" y="80089"/>
                  </a:cubicBezTo>
                  <a:close/>
                </a:path>
              </a:pathLst>
            </a:custGeom>
            <a:gradFill>
              <a:gsLst>
                <a:gs pos="0">
                  <a:srgbClr val="F4DDB3"/>
                </a:gs>
                <a:gs pos="100000">
                  <a:srgbClr val="DBC6A0"/>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pic>
          <p:nvPicPr>
            <p:cNvPr id="469" name="Picture 468">
              <a:extLst>
                <a:ext uri="{FF2B5EF4-FFF2-40B4-BE49-F238E27FC236}">
                  <a16:creationId xmlns:a16="http://schemas.microsoft.com/office/drawing/2014/main" id="{605FDB94-4857-5A4D-BB1F-0004CB4D9994}"/>
                </a:ext>
              </a:extLst>
            </p:cNvPr>
            <p:cNvPicPr>
              <a:picLocks noChangeAspect="1"/>
            </p:cNvPicPr>
            <p:nvPr/>
          </p:nvPicPr>
          <p:blipFill>
            <a:blip r:embed="rId10"/>
            <a:stretch>
              <a:fillRect/>
            </a:stretch>
          </p:blipFill>
          <p:spPr>
            <a:xfrm>
              <a:off x="1801055" y="2627859"/>
              <a:ext cx="1117290" cy="1316497"/>
            </a:xfrm>
            <a:prstGeom prst="rect">
              <a:avLst/>
            </a:prstGeom>
          </p:spPr>
        </p:pic>
        <p:sp>
          <p:nvSpPr>
            <p:cNvPr id="470" name="Rectangle 469">
              <a:extLst>
                <a:ext uri="{FF2B5EF4-FFF2-40B4-BE49-F238E27FC236}">
                  <a16:creationId xmlns:a16="http://schemas.microsoft.com/office/drawing/2014/main" id="{FF0C1B65-1B90-3746-A411-A61EE7F3B269}"/>
                </a:ext>
              </a:extLst>
            </p:cNvPr>
            <p:cNvSpPr/>
            <p:nvPr/>
          </p:nvSpPr>
          <p:spPr>
            <a:xfrm>
              <a:off x="1784982" y="1927393"/>
              <a:ext cx="1094789" cy="40750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75000"/>
                    </a:schemeClr>
                  </a:solidFill>
                  <a:latin typeface="Myriad Pro" panose="020B0503030403020204" pitchFamily="34" charset="0"/>
                  <a:ea typeface="Arial" charset="0"/>
                  <a:cs typeface="Arial" charset="0"/>
                </a:rPr>
                <a:t>Surgery</a:t>
              </a:r>
            </a:p>
          </p:txBody>
        </p:sp>
        <p:sp>
          <p:nvSpPr>
            <p:cNvPr id="471" name="TextBox 470">
              <a:extLst>
                <a:ext uri="{FF2B5EF4-FFF2-40B4-BE49-F238E27FC236}">
                  <a16:creationId xmlns:a16="http://schemas.microsoft.com/office/drawing/2014/main" id="{04A32F36-76AD-4C44-9731-4B79553D1895}"/>
                </a:ext>
              </a:extLst>
            </p:cNvPr>
            <p:cNvSpPr txBox="1"/>
            <p:nvPr/>
          </p:nvSpPr>
          <p:spPr>
            <a:xfrm>
              <a:off x="1765103" y="2553308"/>
              <a:ext cx="1094789" cy="194220"/>
            </a:xfrm>
            <a:prstGeom prst="rect">
              <a:avLst/>
            </a:prstGeom>
            <a:noFill/>
          </p:spPr>
          <p:txBody>
            <a:bodyPr wrap="square" rtlCol="0">
              <a:spAutoFit/>
            </a:bodyPr>
            <a:lstStyle/>
            <a:p>
              <a:pPr algn="ctr"/>
              <a:r>
                <a:rPr lang="en-US" sz="1600" dirty="0">
                  <a:latin typeface="Myriad Pro" panose="020B0503030403020204" pitchFamily="34" charset="0"/>
                  <a:ea typeface="Arial" charset="0"/>
                  <a:cs typeface="Arial" charset="0"/>
                </a:rPr>
                <a:t>Collection</a:t>
              </a:r>
            </a:p>
          </p:txBody>
        </p:sp>
        <p:sp>
          <p:nvSpPr>
            <p:cNvPr id="472" name="TextBox 471">
              <a:extLst>
                <a:ext uri="{FF2B5EF4-FFF2-40B4-BE49-F238E27FC236}">
                  <a16:creationId xmlns:a16="http://schemas.microsoft.com/office/drawing/2014/main" id="{21748926-D92E-E04C-81C8-89415C34A106}"/>
                </a:ext>
              </a:extLst>
            </p:cNvPr>
            <p:cNvSpPr txBox="1"/>
            <p:nvPr/>
          </p:nvSpPr>
          <p:spPr>
            <a:xfrm>
              <a:off x="1765964" y="3737230"/>
              <a:ext cx="1094789" cy="194220"/>
            </a:xfrm>
            <a:prstGeom prst="rect">
              <a:avLst/>
            </a:prstGeom>
            <a:noFill/>
          </p:spPr>
          <p:txBody>
            <a:bodyPr wrap="square" rtlCol="0">
              <a:spAutoFit/>
            </a:bodyPr>
            <a:lstStyle/>
            <a:p>
              <a:pPr algn="ctr"/>
              <a:r>
                <a:rPr lang="en-US" sz="1600" dirty="0">
                  <a:latin typeface="Myriad Pro" panose="020B0503030403020204" pitchFamily="34" charset="0"/>
                  <a:ea typeface="Arial" charset="0"/>
                  <a:cs typeface="Arial" charset="0"/>
                </a:rPr>
                <a:t>Fixation</a:t>
              </a:r>
            </a:p>
          </p:txBody>
        </p:sp>
        <p:pic>
          <p:nvPicPr>
            <p:cNvPr id="473" name="Picture 18" descr="Image result for curved arrow">
              <a:extLst>
                <a:ext uri="{FF2B5EF4-FFF2-40B4-BE49-F238E27FC236}">
                  <a16:creationId xmlns:a16="http://schemas.microsoft.com/office/drawing/2014/main" id="{0943EE7B-38F2-674C-BA03-B91690DD8569}"/>
                </a:ext>
              </a:extLst>
            </p:cNvPr>
            <p:cNvPicPr>
              <a:picLocks noChangeAspect="1" noChangeArrowheads="1"/>
            </p:cNvPicPr>
            <p:nvPr/>
          </p:nvPicPr>
          <p:blipFill>
            <a:blip r:embed="rId11" cstate="print">
              <a:alphaModFix amt="50000"/>
              <a:duotone>
                <a:schemeClr val="accent6">
                  <a:shade val="45000"/>
                  <a:satMod val="135000"/>
                </a:schemeClr>
                <a:prstClr val="white"/>
              </a:duotone>
              <a:extLst>
                <a:ext uri="{BEBA8EAE-BF5A-486C-A8C5-ECC9F3942E4B}">
                  <a14:imgProps xmlns:a14="http://schemas.microsoft.com/office/drawing/2010/main">
                    <a14:imgLayer r:embed="rId12">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rot="9000000" flipH="1">
              <a:off x="2326378" y="3223314"/>
              <a:ext cx="388942" cy="696107"/>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74" name="Group 473">
              <a:extLst>
                <a:ext uri="{FF2B5EF4-FFF2-40B4-BE49-F238E27FC236}">
                  <a16:creationId xmlns:a16="http://schemas.microsoft.com/office/drawing/2014/main" id="{3DB72BF1-4373-6648-862F-27B35E0C7E1F}"/>
                </a:ext>
              </a:extLst>
            </p:cNvPr>
            <p:cNvGrpSpPr/>
            <p:nvPr/>
          </p:nvGrpSpPr>
          <p:grpSpPr>
            <a:xfrm>
              <a:off x="4521387" y="1927397"/>
              <a:ext cx="2415802" cy="2223280"/>
              <a:chOff x="3140262" y="2047115"/>
              <a:chExt cx="2415802" cy="2223280"/>
            </a:xfrm>
          </p:grpSpPr>
          <p:sp>
            <p:nvSpPr>
              <p:cNvPr id="507" name="TextBox 506">
                <a:extLst>
                  <a:ext uri="{FF2B5EF4-FFF2-40B4-BE49-F238E27FC236}">
                    <a16:creationId xmlns:a16="http://schemas.microsoft.com/office/drawing/2014/main" id="{8840E560-BC74-B640-AE70-5A139AFF011F}"/>
                  </a:ext>
                </a:extLst>
              </p:cNvPr>
              <p:cNvSpPr txBox="1"/>
              <p:nvPr/>
            </p:nvSpPr>
            <p:spPr>
              <a:xfrm>
                <a:off x="4461275" y="2673026"/>
                <a:ext cx="1094789" cy="194220"/>
              </a:xfrm>
              <a:prstGeom prst="rect">
                <a:avLst/>
              </a:prstGeom>
              <a:noFill/>
            </p:spPr>
            <p:txBody>
              <a:bodyPr wrap="square" rtlCol="0">
                <a:spAutoFit/>
              </a:bodyPr>
              <a:lstStyle/>
              <a:p>
                <a:pPr algn="ctr"/>
                <a:r>
                  <a:rPr lang="en-US" sz="1600" dirty="0">
                    <a:latin typeface="Myriad Pro" panose="020B0503030403020204" pitchFamily="34" charset="0"/>
                    <a:ea typeface="Arial" charset="0"/>
                    <a:cs typeface="Arial" charset="0"/>
                  </a:rPr>
                  <a:t>Mounting</a:t>
                </a:r>
              </a:p>
            </p:txBody>
          </p:sp>
          <p:grpSp>
            <p:nvGrpSpPr>
              <p:cNvPr id="508" name="Group 507">
                <a:extLst>
                  <a:ext uri="{FF2B5EF4-FFF2-40B4-BE49-F238E27FC236}">
                    <a16:creationId xmlns:a16="http://schemas.microsoft.com/office/drawing/2014/main" id="{5AF9E5AD-D5E8-8344-B7E2-A639AE446E80}"/>
                  </a:ext>
                </a:extLst>
              </p:cNvPr>
              <p:cNvGrpSpPr/>
              <p:nvPr/>
            </p:nvGrpSpPr>
            <p:grpSpPr>
              <a:xfrm>
                <a:off x="3140262" y="2047115"/>
                <a:ext cx="2352008" cy="2223280"/>
                <a:chOff x="3140262" y="2047115"/>
                <a:chExt cx="2352008" cy="2223280"/>
              </a:xfrm>
            </p:grpSpPr>
            <p:sp>
              <p:nvSpPr>
                <p:cNvPr id="509" name="Rectangle 508">
                  <a:extLst>
                    <a:ext uri="{FF2B5EF4-FFF2-40B4-BE49-F238E27FC236}">
                      <a16:creationId xmlns:a16="http://schemas.microsoft.com/office/drawing/2014/main" id="{71C675EC-22F4-FC49-B439-C1E53F875FDB}"/>
                    </a:ext>
                  </a:extLst>
                </p:cNvPr>
                <p:cNvSpPr/>
                <p:nvPr/>
              </p:nvSpPr>
              <p:spPr>
                <a:xfrm>
                  <a:off x="3317717" y="2047115"/>
                  <a:ext cx="2174553" cy="40750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75000"/>
                        </a:schemeClr>
                      </a:solidFill>
                      <a:latin typeface="Myriad Pro" panose="020B0503030403020204" pitchFamily="34" charset="0"/>
                      <a:ea typeface="Arial" charset="0"/>
                      <a:cs typeface="Arial" charset="0"/>
                    </a:rPr>
                    <a:t>2D imaging</a:t>
                  </a:r>
                </a:p>
              </p:txBody>
            </p:sp>
            <p:sp>
              <p:nvSpPr>
                <p:cNvPr id="510" name="Isosceles Triangle 40">
                  <a:extLst>
                    <a:ext uri="{FF2B5EF4-FFF2-40B4-BE49-F238E27FC236}">
                      <a16:creationId xmlns:a16="http://schemas.microsoft.com/office/drawing/2014/main" id="{BDD58768-D26D-5445-BD37-8F54AA072FDF}"/>
                    </a:ext>
                  </a:extLst>
                </p:cNvPr>
                <p:cNvSpPr/>
                <p:nvPr/>
              </p:nvSpPr>
              <p:spPr>
                <a:xfrm rot="5400000">
                  <a:off x="2988372" y="2203845"/>
                  <a:ext cx="396949" cy="93169"/>
                </a:xfrm>
                <a:prstGeom prs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511" name="Rectangle 510">
                  <a:extLst>
                    <a:ext uri="{FF2B5EF4-FFF2-40B4-BE49-F238E27FC236}">
                      <a16:creationId xmlns:a16="http://schemas.microsoft.com/office/drawing/2014/main" id="{5D231892-B516-B645-A0D9-1D168CD668F9}"/>
                    </a:ext>
                  </a:extLst>
                </p:cNvPr>
                <p:cNvSpPr/>
                <p:nvPr/>
              </p:nvSpPr>
              <p:spPr>
                <a:xfrm>
                  <a:off x="3688703" y="3022026"/>
                  <a:ext cx="311020" cy="176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512" name="TextBox 511">
                  <a:extLst>
                    <a:ext uri="{FF2B5EF4-FFF2-40B4-BE49-F238E27FC236}">
                      <a16:creationId xmlns:a16="http://schemas.microsoft.com/office/drawing/2014/main" id="{2108BDB1-D111-2249-B047-5A350F51CB17}"/>
                    </a:ext>
                  </a:extLst>
                </p:cNvPr>
                <p:cNvSpPr txBox="1"/>
                <p:nvPr/>
              </p:nvSpPr>
              <p:spPr>
                <a:xfrm>
                  <a:off x="3275192" y="2673026"/>
                  <a:ext cx="1094789" cy="194220"/>
                </a:xfrm>
                <a:prstGeom prst="rect">
                  <a:avLst/>
                </a:prstGeom>
                <a:noFill/>
              </p:spPr>
              <p:txBody>
                <a:bodyPr wrap="square" rtlCol="0">
                  <a:spAutoFit/>
                </a:bodyPr>
                <a:lstStyle/>
                <a:p>
                  <a:pPr algn="ctr"/>
                  <a:r>
                    <a:rPr lang="en-US" sz="1600" dirty="0">
                      <a:latin typeface="Myriad Pro" panose="020B0503030403020204" pitchFamily="34" charset="0"/>
                      <a:ea typeface="Arial" charset="0"/>
                      <a:cs typeface="Arial" charset="0"/>
                    </a:rPr>
                    <a:t>Sectioning</a:t>
                  </a:r>
                </a:p>
              </p:txBody>
            </p:sp>
            <p:pic>
              <p:nvPicPr>
                <p:cNvPr id="513" name="Picture 24" descr="Image result for arrows">
                  <a:extLst>
                    <a:ext uri="{FF2B5EF4-FFF2-40B4-BE49-F238E27FC236}">
                      <a16:creationId xmlns:a16="http://schemas.microsoft.com/office/drawing/2014/main" id="{3A997EF1-2ADD-864C-A788-877D5623AB15}"/>
                    </a:ext>
                  </a:extLst>
                </p:cNvPr>
                <p:cNvPicPr>
                  <a:picLocks noChangeAspect="1" noChangeArrowheads="1"/>
                </p:cNvPicPr>
                <p:nvPr/>
              </p:nvPicPr>
              <p:blipFill>
                <a:blip r:embed="rId13"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9120397">
                  <a:off x="4670477" y="3422795"/>
                  <a:ext cx="546444" cy="632583"/>
                </a:xfrm>
                <a:prstGeom prst="rect">
                  <a:avLst/>
                </a:prstGeom>
                <a:noFill/>
                <a:extLst>
                  <a:ext uri="{909E8E84-426E-40dd-AFC4-6F175D3DCCD1}">
                    <a14:hiddenFill xmlns="" xmlns:a14="http://schemas.microsoft.com/office/drawing/2010/main">
                      <a:solidFill>
                        <a:srgbClr val="FFFFFF"/>
                      </a:solidFill>
                    </a14:hiddenFill>
                  </a:ext>
                </a:extLst>
              </p:spPr>
            </p:pic>
            <p:sp>
              <p:nvSpPr>
                <p:cNvPr id="514" name="TextBox 513">
                  <a:extLst>
                    <a:ext uri="{FF2B5EF4-FFF2-40B4-BE49-F238E27FC236}">
                      <a16:creationId xmlns:a16="http://schemas.microsoft.com/office/drawing/2014/main" id="{C3E799D9-2D3C-6D42-ACCC-E551FACBE839}"/>
                    </a:ext>
                  </a:extLst>
                </p:cNvPr>
                <p:cNvSpPr txBox="1"/>
                <p:nvPr/>
              </p:nvSpPr>
              <p:spPr>
                <a:xfrm>
                  <a:off x="3837001" y="3955924"/>
                  <a:ext cx="1094789" cy="194220"/>
                </a:xfrm>
                <a:prstGeom prst="rect">
                  <a:avLst/>
                </a:prstGeom>
                <a:noFill/>
              </p:spPr>
              <p:txBody>
                <a:bodyPr wrap="square" rtlCol="0">
                  <a:spAutoFit/>
                </a:bodyPr>
                <a:lstStyle/>
                <a:p>
                  <a:pPr algn="ctr"/>
                  <a:r>
                    <a:rPr lang="en-US" sz="1600" dirty="0">
                      <a:latin typeface="Myriad Pro" panose="020B0503030403020204" pitchFamily="34" charset="0"/>
                      <a:ea typeface="Arial" charset="0"/>
                      <a:cs typeface="Arial" charset="0"/>
                    </a:rPr>
                    <a:t>Staining:</a:t>
                  </a:r>
                </a:p>
              </p:txBody>
            </p:sp>
            <p:sp>
              <p:nvSpPr>
                <p:cNvPr id="515" name="TextBox 514">
                  <a:extLst>
                    <a:ext uri="{FF2B5EF4-FFF2-40B4-BE49-F238E27FC236}">
                      <a16:creationId xmlns:a16="http://schemas.microsoft.com/office/drawing/2014/main" id="{924E3F37-319C-3540-AB14-097B60CB2F2D}"/>
                    </a:ext>
                  </a:extLst>
                </p:cNvPr>
                <p:cNvSpPr txBox="1"/>
                <p:nvPr/>
              </p:nvSpPr>
              <p:spPr>
                <a:xfrm>
                  <a:off x="3524292" y="4076175"/>
                  <a:ext cx="1768322" cy="194220"/>
                </a:xfrm>
                <a:prstGeom prst="rect">
                  <a:avLst/>
                </a:prstGeom>
                <a:noFill/>
              </p:spPr>
              <p:txBody>
                <a:bodyPr wrap="square" rtlCol="0">
                  <a:spAutoFit/>
                </a:bodyPr>
                <a:lstStyle/>
                <a:p>
                  <a:pPr algn="ctr"/>
                  <a:r>
                    <a:rPr lang="en-US" sz="1600" dirty="0">
                      <a:solidFill>
                        <a:srgbClr val="7030A0"/>
                      </a:solidFill>
                      <a:latin typeface="Myriad Pro" panose="020B0503030403020204" pitchFamily="34" charset="0"/>
                      <a:ea typeface="Arial" charset="0"/>
                      <a:cs typeface="Arial" charset="0"/>
                    </a:rPr>
                    <a:t>Hematoxylin </a:t>
                  </a:r>
                  <a:r>
                    <a:rPr lang="en-US" sz="1600" dirty="0">
                      <a:solidFill>
                        <a:srgbClr val="D86A97"/>
                      </a:solidFill>
                      <a:latin typeface="Myriad Pro" panose="020B0503030403020204" pitchFamily="34" charset="0"/>
                      <a:ea typeface="Arial" charset="0"/>
                      <a:cs typeface="Arial" charset="0"/>
                    </a:rPr>
                    <a:t>Eosin</a:t>
                  </a:r>
                  <a:endParaRPr lang="en-US" sz="1600" dirty="0">
                    <a:solidFill>
                      <a:srgbClr val="7030A0"/>
                    </a:solidFill>
                    <a:latin typeface="Myriad Pro" panose="020B0503030403020204" pitchFamily="34" charset="0"/>
                    <a:ea typeface="Arial" charset="0"/>
                    <a:cs typeface="Arial" charset="0"/>
                  </a:endParaRPr>
                </a:p>
              </p:txBody>
            </p:sp>
          </p:grpSp>
        </p:grpSp>
        <p:sp>
          <p:nvSpPr>
            <p:cNvPr id="475" name="Rectangle 474">
              <a:extLst>
                <a:ext uri="{FF2B5EF4-FFF2-40B4-BE49-F238E27FC236}">
                  <a16:creationId xmlns:a16="http://schemas.microsoft.com/office/drawing/2014/main" id="{C5FB3176-5162-104B-834F-38875956AE5F}"/>
                </a:ext>
              </a:extLst>
            </p:cNvPr>
            <p:cNvSpPr/>
            <p:nvPr/>
          </p:nvSpPr>
          <p:spPr>
            <a:xfrm>
              <a:off x="3259460" y="1927394"/>
              <a:ext cx="1135657" cy="40750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75000"/>
                    </a:schemeClr>
                  </a:solidFill>
                  <a:latin typeface="Myriad Pro" panose="020B0503030403020204" pitchFamily="34" charset="0"/>
                  <a:ea typeface="Arial" charset="0"/>
                  <a:cs typeface="Arial" charset="0"/>
                </a:rPr>
                <a:t>Preparation</a:t>
              </a:r>
            </a:p>
          </p:txBody>
        </p:sp>
        <p:sp>
          <p:nvSpPr>
            <p:cNvPr id="476" name="TextBox 475">
              <a:extLst>
                <a:ext uri="{FF2B5EF4-FFF2-40B4-BE49-F238E27FC236}">
                  <a16:creationId xmlns:a16="http://schemas.microsoft.com/office/drawing/2014/main" id="{CB1C6D02-15C8-0A42-AD09-569AA8C78F76}"/>
                </a:ext>
              </a:extLst>
            </p:cNvPr>
            <p:cNvSpPr txBox="1"/>
            <p:nvPr/>
          </p:nvSpPr>
          <p:spPr>
            <a:xfrm>
              <a:off x="3266709" y="3510297"/>
              <a:ext cx="1094789" cy="194220"/>
            </a:xfrm>
            <a:prstGeom prst="rect">
              <a:avLst/>
            </a:prstGeom>
            <a:noFill/>
          </p:spPr>
          <p:txBody>
            <a:bodyPr wrap="square" rtlCol="0">
              <a:spAutoFit/>
            </a:bodyPr>
            <a:lstStyle/>
            <a:p>
              <a:pPr algn="ctr"/>
              <a:r>
                <a:rPr lang="en-US" sz="1600" dirty="0">
                  <a:latin typeface="Myriad Pro" panose="020B0503030403020204" pitchFamily="34" charset="0"/>
                  <a:ea typeface="Arial" charset="0"/>
                  <a:cs typeface="Arial" charset="0"/>
                </a:rPr>
                <a:t>Embedding</a:t>
              </a:r>
            </a:p>
          </p:txBody>
        </p:sp>
        <p:sp>
          <p:nvSpPr>
            <p:cNvPr id="477" name="TextBox 476">
              <a:extLst>
                <a:ext uri="{FF2B5EF4-FFF2-40B4-BE49-F238E27FC236}">
                  <a16:creationId xmlns:a16="http://schemas.microsoft.com/office/drawing/2014/main" id="{B5107CA7-5833-CB4D-8934-4CD8566FCBDE}"/>
                </a:ext>
              </a:extLst>
            </p:cNvPr>
            <p:cNvSpPr txBox="1"/>
            <p:nvPr/>
          </p:nvSpPr>
          <p:spPr>
            <a:xfrm>
              <a:off x="3287285" y="2553308"/>
              <a:ext cx="1053636" cy="194220"/>
            </a:xfrm>
            <a:prstGeom prst="rect">
              <a:avLst/>
            </a:prstGeom>
            <a:noFill/>
          </p:spPr>
          <p:txBody>
            <a:bodyPr wrap="square" rtlCol="0">
              <a:spAutoFit/>
            </a:bodyPr>
            <a:lstStyle/>
            <a:p>
              <a:pPr algn="ctr"/>
              <a:r>
                <a:rPr lang="en-US" sz="1600" dirty="0">
                  <a:latin typeface="Myriad Pro" panose="020B0503030403020204" pitchFamily="34" charset="0"/>
                  <a:ea typeface="Arial" charset="0"/>
                  <a:cs typeface="Arial" charset="0"/>
                </a:rPr>
                <a:t>Dehydration</a:t>
              </a:r>
            </a:p>
          </p:txBody>
        </p:sp>
        <p:sp>
          <p:nvSpPr>
            <p:cNvPr id="478" name="Isosceles Triangle 29">
              <a:extLst>
                <a:ext uri="{FF2B5EF4-FFF2-40B4-BE49-F238E27FC236}">
                  <a16:creationId xmlns:a16="http://schemas.microsoft.com/office/drawing/2014/main" id="{F08793A8-ABED-9B4F-87C1-846C80A7DE8E}"/>
                </a:ext>
              </a:extLst>
            </p:cNvPr>
            <p:cNvSpPr/>
            <p:nvPr/>
          </p:nvSpPr>
          <p:spPr>
            <a:xfrm rot="5400000">
              <a:off x="2913003" y="2089839"/>
              <a:ext cx="396949" cy="93169"/>
            </a:xfrm>
            <a:prstGeom prs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pic>
          <p:nvPicPr>
            <p:cNvPr id="479" name="Picture 2" descr="Image result for ethanol chemical structure">
              <a:extLst>
                <a:ext uri="{FF2B5EF4-FFF2-40B4-BE49-F238E27FC236}">
                  <a16:creationId xmlns:a16="http://schemas.microsoft.com/office/drawing/2014/main" id="{4BCC0C18-96C1-A141-987C-E5C97A04A60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412842" y="2944847"/>
              <a:ext cx="545307" cy="33372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80" name="Group 479">
              <a:extLst>
                <a:ext uri="{FF2B5EF4-FFF2-40B4-BE49-F238E27FC236}">
                  <a16:creationId xmlns:a16="http://schemas.microsoft.com/office/drawing/2014/main" id="{77CEAE56-245F-694D-A15D-9C6034B3A2B6}"/>
                </a:ext>
              </a:extLst>
            </p:cNvPr>
            <p:cNvGrpSpPr/>
            <p:nvPr/>
          </p:nvGrpSpPr>
          <p:grpSpPr>
            <a:xfrm>
              <a:off x="6984575" y="1927393"/>
              <a:ext cx="1861242" cy="2896792"/>
              <a:chOff x="5603449" y="2047111"/>
              <a:chExt cx="1861242" cy="2896792"/>
            </a:xfrm>
          </p:grpSpPr>
          <p:grpSp>
            <p:nvGrpSpPr>
              <p:cNvPr id="502" name="Group 501">
                <a:extLst>
                  <a:ext uri="{FF2B5EF4-FFF2-40B4-BE49-F238E27FC236}">
                    <a16:creationId xmlns:a16="http://schemas.microsoft.com/office/drawing/2014/main" id="{5D5CEE5E-93CC-9343-BC1B-F34FE61E007C}"/>
                  </a:ext>
                </a:extLst>
              </p:cNvPr>
              <p:cNvGrpSpPr/>
              <p:nvPr/>
            </p:nvGrpSpPr>
            <p:grpSpPr>
              <a:xfrm>
                <a:off x="5603449" y="2047111"/>
                <a:ext cx="1861242" cy="2896792"/>
                <a:chOff x="5603449" y="2047111"/>
                <a:chExt cx="1861242" cy="2896792"/>
              </a:xfrm>
            </p:grpSpPr>
            <p:sp>
              <p:nvSpPr>
                <p:cNvPr id="504" name="Rectangle 503">
                  <a:extLst>
                    <a:ext uri="{FF2B5EF4-FFF2-40B4-BE49-F238E27FC236}">
                      <a16:creationId xmlns:a16="http://schemas.microsoft.com/office/drawing/2014/main" id="{F8AFB89C-9CE3-5F40-9847-29156DEA1738}"/>
                    </a:ext>
                  </a:extLst>
                </p:cNvPr>
                <p:cNvSpPr/>
                <p:nvPr/>
              </p:nvSpPr>
              <p:spPr>
                <a:xfrm>
                  <a:off x="5780268" y="2047114"/>
                  <a:ext cx="1645722" cy="40750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accent5">
                          <a:lumMod val="75000"/>
                        </a:schemeClr>
                      </a:solidFill>
                      <a:latin typeface="Myriad Pro" panose="020B0503030403020204" pitchFamily="34" charset="0"/>
                      <a:ea typeface="Arial" charset="0"/>
                      <a:cs typeface="Arial" charset="0"/>
                    </a:rPr>
                    <a:t>Manual analysis</a:t>
                  </a:r>
                </a:p>
              </p:txBody>
            </p:sp>
            <p:sp>
              <p:nvSpPr>
                <p:cNvPr id="505" name="Isosceles Triangle 41">
                  <a:extLst>
                    <a:ext uri="{FF2B5EF4-FFF2-40B4-BE49-F238E27FC236}">
                      <a16:creationId xmlns:a16="http://schemas.microsoft.com/office/drawing/2014/main" id="{56808FF7-F416-664C-9A76-B03B0D4D1BD3}"/>
                    </a:ext>
                  </a:extLst>
                </p:cNvPr>
                <p:cNvSpPr/>
                <p:nvPr/>
              </p:nvSpPr>
              <p:spPr>
                <a:xfrm rot="5400000">
                  <a:off x="5451559" y="2199001"/>
                  <a:ext cx="396949" cy="93169"/>
                </a:xfrm>
                <a:prstGeom prs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pic>
              <p:nvPicPr>
                <p:cNvPr id="506" name="Picture 505">
                  <a:extLst>
                    <a:ext uri="{FF2B5EF4-FFF2-40B4-BE49-F238E27FC236}">
                      <a16:creationId xmlns:a16="http://schemas.microsoft.com/office/drawing/2014/main" id="{9CC6183B-3799-0D48-BB95-74505646D80F}"/>
                    </a:ext>
                  </a:extLst>
                </p:cNvPr>
                <p:cNvPicPr>
                  <a:picLocks noChangeAspect="1"/>
                </p:cNvPicPr>
                <p:nvPr/>
              </p:nvPicPr>
              <p:blipFill>
                <a:blip r:embed="rId15"/>
                <a:stretch>
                  <a:fillRect/>
                </a:stretch>
              </p:blipFill>
              <p:spPr>
                <a:xfrm>
                  <a:off x="6115562" y="2635755"/>
                  <a:ext cx="1349129" cy="2308148"/>
                </a:xfrm>
                <a:prstGeom prst="rect">
                  <a:avLst/>
                </a:prstGeom>
              </p:spPr>
            </p:pic>
          </p:grpSp>
          <p:sp>
            <p:nvSpPr>
              <p:cNvPr id="503" name="TextBox 502">
                <a:extLst>
                  <a:ext uri="{FF2B5EF4-FFF2-40B4-BE49-F238E27FC236}">
                    <a16:creationId xmlns:a16="http://schemas.microsoft.com/office/drawing/2014/main" id="{D035ACF2-3986-A341-AC5B-BFEC2B666D2C}"/>
                  </a:ext>
                </a:extLst>
              </p:cNvPr>
              <p:cNvSpPr txBox="1"/>
              <p:nvPr/>
            </p:nvSpPr>
            <p:spPr>
              <a:xfrm>
                <a:off x="5780268" y="2673026"/>
                <a:ext cx="1645722" cy="194220"/>
              </a:xfrm>
              <a:prstGeom prst="rect">
                <a:avLst/>
              </a:prstGeom>
              <a:noFill/>
            </p:spPr>
            <p:txBody>
              <a:bodyPr wrap="square" rtlCol="0">
                <a:spAutoFit/>
              </a:bodyPr>
              <a:lstStyle/>
              <a:p>
                <a:pPr algn="ctr"/>
                <a:r>
                  <a:rPr lang="en-US" sz="1600" dirty="0">
                    <a:latin typeface="Myriad Pro" panose="020B0503030403020204" pitchFamily="34" charset="0"/>
                    <a:ea typeface="Arial" charset="0"/>
                    <a:cs typeface="Arial" charset="0"/>
                  </a:rPr>
                  <a:t>Lab microscope</a:t>
                </a:r>
              </a:p>
            </p:txBody>
          </p:sp>
        </p:grpSp>
        <p:pic>
          <p:nvPicPr>
            <p:cNvPr id="481" name="Picture 480">
              <a:extLst>
                <a:ext uri="{FF2B5EF4-FFF2-40B4-BE49-F238E27FC236}">
                  <a16:creationId xmlns:a16="http://schemas.microsoft.com/office/drawing/2014/main" id="{BA24CBB6-4CA8-1A4F-9C80-BEDCD79B3B61}"/>
                </a:ext>
              </a:extLst>
            </p:cNvPr>
            <p:cNvPicPr>
              <a:picLocks noChangeAspect="1"/>
            </p:cNvPicPr>
            <p:nvPr/>
          </p:nvPicPr>
          <p:blipFill rotWithShape="1">
            <a:blip r:embed="rId16"/>
            <a:srcRect t="79013" r="90532" b="7923"/>
            <a:stretch/>
          </p:blipFill>
          <p:spPr>
            <a:xfrm>
              <a:off x="6683860" y="3578091"/>
              <a:ext cx="868271" cy="899394"/>
            </a:xfrm>
            <a:prstGeom prst="rect">
              <a:avLst/>
            </a:prstGeom>
            <a:ln>
              <a:solidFill>
                <a:schemeClr val="tx1">
                  <a:lumMod val="50000"/>
                  <a:lumOff val="50000"/>
                </a:schemeClr>
              </a:solidFill>
            </a:ln>
          </p:spPr>
        </p:pic>
        <p:cxnSp>
          <p:nvCxnSpPr>
            <p:cNvPr id="482" name="Straight Connector 481">
              <a:extLst>
                <a:ext uri="{FF2B5EF4-FFF2-40B4-BE49-F238E27FC236}">
                  <a16:creationId xmlns:a16="http://schemas.microsoft.com/office/drawing/2014/main" id="{286D54B4-3247-9B40-BA39-87E372243E16}"/>
                </a:ext>
              </a:extLst>
            </p:cNvPr>
            <p:cNvCxnSpPr>
              <a:cxnSpLocks/>
            </p:cNvCxnSpPr>
            <p:nvPr/>
          </p:nvCxnSpPr>
          <p:spPr>
            <a:xfrm flipH="1">
              <a:off x="7560129" y="3738728"/>
              <a:ext cx="202608" cy="82158"/>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83" name="Freeform 482">
              <a:extLst>
                <a:ext uri="{FF2B5EF4-FFF2-40B4-BE49-F238E27FC236}">
                  <a16:creationId xmlns:a16="http://schemas.microsoft.com/office/drawing/2014/main" id="{E5E081A4-3C99-6D4F-B9FA-4477636FEC8E}"/>
                </a:ext>
              </a:extLst>
            </p:cNvPr>
            <p:cNvSpPr/>
            <p:nvPr/>
          </p:nvSpPr>
          <p:spPr>
            <a:xfrm>
              <a:off x="2042585" y="3938576"/>
              <a:ext cx="538348" cy="343016"/>
            </a:xfrm>
            <a:custGeom>
              <a:avLst/>
              <a:gdLst>
                <a:gd name="connsiteX0" fmla="*/ 0 w 538348"/>
                <a:gd name="connsiteY0" fmla="*/ 59377 h 332509"/>
                <a:gd name="connsiteX1" fmla="*/ 122712 w 538348"/>
                <a:gd name="connsiteY1" fmla="*/ 233548 h 332509"/>
                <a:gd name="connsiteX2" fmla="*/ 352301 w 538348"/>
                <a:gd name="connsiteY2" fmla="*/ 332509 h 332509"/>
                <a:gd name="connsiteX3" fmla="*/ 510639 w 538348"/>
                <a:gd name="connsiteY3" fmla="*/ 205839 h 332509"/>
                <a:gd name="connsiteX4" fmla="*/ 538348 w 538348"/>
                <a:gd name="connsiteY4" fmla="*/ 31668 h 332509"/>
                <a:gd name="connsiteX5" fmla="*/ 387927 w 538348"/>
                <a:gd name="connsiteY5" fmla="*/ 0 h 332509"/>
                <a:gd name="connsiteX6" fmla="*/ 0 w 538348"/>
                <a:gd name="connsiteY6" fmla="*/ 59377 h 332509"/>
                <a:gd name="connsiteX0" fmla="*/ 10341 w 548689"/>
                <a:gd name="connsiteY0" fmla="*/ 59377 h 332768"/>
                <a:gd name="connsiteX1" fmla="*/ 133053 w 548689"/>
                <a:gd name="connsiteY1" fmla="*/ 233548 h 332768"/>
                <a:gd name="connsiteX2" fmla="*/ 362642 w 548689"/>
                <a:gd name="connsiteY2" fmla="*/ 332509 h 332768"/>
                <a:gd name="connsiteX3" fmla="*/ 520980 w 548689"/>
                <a:gd name="connsiteY3" fmla="*/ 205839 h 332768"/>
                <a:gd name="connsiteX4" fmla="*/ 548689 w 548689"/>
                <a:gd name="connsiteY4" fmla="*/ 31668 h 332768"/>
                <a:gd name="connsiteX5" fmla="*/ 398268 w 548689"/>
                <a:gd name="connsiteY5" fmla="*/ 0 h 332768"/>
                <a:gd name="connsiteX6" fmla="*/ 10341 w 548689"/>
                <a:gd name="connsiteY6" fmla="*/ 59377 h 332768"/>
                <a:gd name="connsiteX0" fmla="*/ 10341 w 548689"/>
                <a:gd name="connsiteY0" fmla="*/ 59377 h 343016"/>
                <a:gd name="connsiteX1" fmla="*/ 133053 w 548689"/>
                <a:gd name="connsiteY1" fmla="*/ 233548 h 343016"/>
                <a:gd name="connsiteX2" fmla="*/ 362642 w 548689"/>
                <a:gd name="connsiteY2" fmla="*/ 332509 h 343016"/>
                <a:gd name="connsiteX3" fmla="*/ 520980 w 548689"/>
                <a:gd name="connsiteY3" fmla="*/ 205839 h 343016"/>
                <a:gd name="connsiteX4" fmla="*/ 548689 w 548689"/>
                <a:gd name="connsiteY4" fmla="*/ 31668 h 343016"/>
                <a:gd name="connsiteX5" fmla="*/ 398268 w 548689"/>
                <a:gd name="connsiteY5" fmla="*/ 0 h 343016"/>
                <a:gd name="connsiteX6" fmla="*/ 10341 w 548689"/>
                <a:gd name="connsiteY6" fmla="*/ 59377 h 343016"/>
                <a:gd name="connsiteX0" fmla="*/ 10341 w 563000"/>
                <a:gd name="connsiteY0" fmla="*/ 59377 h 343016"/>
                <a:gd name="connsiteX1" fmla="*/ 133053 w 563000"/>
                <a:gd name="connsiteY1" fmla="*/ 233548 h 343016"/>
                <a:gd name="connsiteX2" fmla="*/ 362642 w 563000"/>
                <a:gd name="connsiteY2" fmla="*/ 332509 h 343016"/>
                <a:gd name="connsiteX3" fmla="*/ 520980 w 563000"/>
                <a:gd name="connsiteY3" fmla="*/ 205839 h 343016"/>
                <a:gd name="connsiteX4" fmla="*/ 548689 w 563000"/>
                <a:gd name="connsiteY4" fmla="*/ 31668 h 343016"/>
                <a:gd name="connsiteX5" fmla="*/ 398268 w 563000"/>
                <a:gd name="connsiteY5" fmla="*/ 0 h 343016"/>
                <a:gd name="connsiteX6" fmla="*/ 10341 w 563000"/>
                <a:gd name="connsiteY6" fmla="*/ 59377 h 343016"/>
                <a:gd name="connsiteX0" fmla="*/ 10341 w 551947"/>
                <a:gd name="connsiteY0" fmla="*/ 59377 h 343016"/>
                <a:gd name="connsiteX1" fmla="*/ 133053 w 551947"/>
                <a:gd name="connsiteY1" fmla="*/ 233548 h 343016"/>
                <a:gd name="connsiteX2" fmla="*/ 362642 w 551947"/>
                <a:gd name="connsiteY2" fmla="*/ 332509 h 343016"/>
                <a:gd name="connsiteX3" fmla="*/ 520980 w 551947"/>
                <a:gd name="connsiteY3" fmla="*/ 205839 h 343016"/>
                <a:gd name="connsiteX4" fmla="*/ 548689 w 551947"/>
                <a:gd name="connsiteY4" fmla="*/ 31668 h 343016"/>
                <a:gd name="connsiteX5" fmla="*/ 398268 w 551947"/>
                <a:gd name="connsiteY5" fmla="*/ 0 h 343016"/>
                <a:gd name="connsiteX6" fmla="*/ 10341 w 551947"/>
                <a:gd name="connsiteY6" fmla="*/ 59377 h 343016"/>
                <a:gd name="connsiteX0" fmla="*/ 10341 w 548689"/>
                <a:gd name="connsiteY0" fmla="*/ 59377 h 343016"/>
                <a:gd name="connsiteX1" fmla="*/ 133053 w 548689"/>
                <a:gd name="connsiteY1" fmla="*/ 233548 h 343016"/>
                <a:gd name="connsiteX2" fmla="*/ 362642 w 548689"/>
                <a:gd name="connsiteY2" fmla="*/ 332509 h 343016"/>
                <a:gd name="connsiteX3" fmla="*/ 520980 w 548689"/>
                <a:gd name="connsiteY3" fmla="*/ 205839 h 343016"/>
                <a:gd name="connsiteX4" fmla="*/ 548689 w 548689"/>
                <a:gd name="connsiteY4" fmla="*/ 31668 h 343016"/>
                <a:gd name="connsiteX5" fmla="*/ 398268 w 548689"/>
                <a:gd name="connsiteY5" fmla="*/ 0 h 343016"/>
                <a:gd name="connsiteX6" fmla="*/ 10341 w 548689"/>
                <a:gd name="connsiteY6" fmla="*/ 59377 h 343016"/>
                <a:gd name="connsiteX0" fmla="*/ 0 w 538348"/>
                <a:gd name="connsiteY0" fmla="*/ 59377 h 343016"/>
                <a:gd name="connsiteX1" fmla="*/ 122712 w 538348"/>
                <a:gd name="connsiteY1" fmla="*/ 233548 h 343016"/>
                <a:gd name="connsiteX2" fmla="*/ 352301 w 538348"/>
                <a:gd name="connsiteY2" fmla="*/ 332509 h 343016"/>
                <a:gd name="connsiteX3" fmla="*/ 510639 w 538348"/>
                <a:gd name="connsiteY3" fmla="*/ 205839 h 343016"/>
                <a:gd name="connsiteX4" fmla="*/ 538348 w 538348"/>
                <a:gd name="connsiteY4" fmla="*/ 31668 h 343016"/>
                <a:gd name="connsiteX5" fmla="*/ 387927 w 538348"/>
                <a:gd name="connsiteY5" fmla="*/ 0 h 343016"/>
                <a:gd name="connsiteX6" fmla="*/ 0 w 538348"/>
                <a:gd name="connsiteY6" fmla="*/ 59377 h 34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348" h="343016">
                  <a:moveTo>
                    <a:pt x="0" y="59377"/>
                  </a:moveTo>
                  <a:cubicBezTo>
                    <a:pt x="11216" y="173513"/>
                    <a:pt x="63995" y="188026"/>
                    <a:pt x="122712" y="233548"/>
                  </a:cubicBezTo>
                  <a:cubicBezTo>
                    <a:pt x="181429" y="279070"/>
                    <a:pt x="299522" y="374732"/>
                    <a:pt x="352301" y="332509"/>
                  </a:cubicBezTo>
                  <a:cubicBezTo>
                    <a:pt x="405080" y="290286"/>
                    <a:pt x="481611" y="252020"/>
                    <a:pt x="510639" y="205839"/>
                  </a:cubicBezTo>
                  <a:cubicBezTo>
                    <a:pt x="539667" y="159658"/>
                    <a:pt x="531091" y="101601"/>
                    <a:pt x="538348" y="31668"/>
                  </a:cubicBezTo>
                  <a:lnTo>
                    <a:pt x="387927" y="0"/>
                  </a:lnTo>
                  <a:lnTo>
                    <a:pt x="0" y="59377"/>
                  </a:lnTo>
                  <a:close/>
                </a:path>
              </a:pathLst>
            </a:custGeom>
            <a:gradFill>
              <a:gsLst>
                <a:gs pos="0">
                  <a:schemeClr val="accent2">
                    <a:lumMod val="40000"/>
                    <a:lumOff val="60000"/>
                  </a:schemeClr>
                </a:gs>
                <a:gs pos="100000">
                  <a:schemeClr val="accent2">
                    <a:lumMod val="60000"/>
                    <a:lumOff val="40000"/>
                  </a:schemeClr>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484" name="Oval 4">
              <a:extLst>
                <a:ext uri="{FF2B5EF4-FFF2-40B4-BE49-F238E27FC236}">
                  <a16:creationId xmlns:a16="http://schemas.microsoft.com/office/drawing/2014/main" id="{D3C18DD0-70BC-994E-869A-BB22072D040B}"/>
                </a:ext>
              </a:extLst>
            </p:cNvPr>
            <p:cNvSpPr/>
            <p:nvPr/>
          </p:nvSpPr>
          <p:spPr>
            <a:xfrm>
              <a:off x="2044036" y="3897703"/>
              <a:ext cx="536897" cy="191953"/>
            </a:xfrm>
            <a:custGeom>
              <a:avLst/>
              <a:gdLst>
                <a:gd name="connsiteX0" fmla="*/ 0 w 538348"/>
                <a:gd name="connsiteY0" fmla="*/ 79169 h 158337"/>
                <a:gd name="connsiteX1" fmla="*/ 269174 w 538348"/>
                <a:gd name="connsiteY1" fmla="*/ 0 h 158337"/>
                <a:gd name="connsiteX2" fmla="*/ 538348 w 538348"/>
                <a:gd name="connsiteY2" fmla="*/ 79169 h 158337"/>
                <a:gd name="connsiteX3" fmla="*/ 269174 w 538348"/>
                <a:gd name="connsiteY3" fmla="*/ 158338 h 158337"/>
                <a:gd name="connsiteX4" fmla="*/ 0 w 538348"/>
                <a:gd name="connsiteY4" fmla="*/ 79169 h 158337"/>
                <a:gd name="connsiteX0" fmla="*/ 6109 w 544457"/>
                <a:gd name="connsiteY0" fmla="*/ 79169 h 158338"/>
                <a:gd name="connsiteX1" fmla="*/ 275283 w 544457"/>
                <a:gd name="connsiteY1" fmla="*/ 0 h 158338"/>
                <a:gd name="connsiteX2" fmla="*/ 544457 w 544457"/>
                <a:gd name="connsiteY2" fmla="*/ 79169 h 158338"/>
                <a:gd name="connsiteX3" fmla="*/ 275283 w 544457"/>
                <a:gd name="connsiteY3" fmla="*/ 158338 h 158338"/>
                <a:gd name="connsiteX4" fmla="*/ 6109 w 544457"/>
                <a:gd name="connsiteY4" fmla="*/ 79169 h 158338"/>
                <a:gd name="connsiteX0" fmla="*/ 6109 w 544457"/>
                <a:gd name="connsiteY0" fmla="*/ 79169 h 158338"/>
                <a:gd name="connsiteX1" fmla="*/ 275283 w 544457"/>
                <a:gd name="connsiteY1" fmla="*/ 0 h 158338"/>
                <a:gd name="connsiteX2" fmla="*/ 544457 w 544457"/>
                <a:gd name="connsiteY2" fmla="*/ 79169 h 158338"/>
                <a:gd name="connsiteX3" fmla="*/ 275283 w 544457"/>
                <a:gd name="connsiteY3" fmla="*/ 158338 h 158338"/>
                <a:gd name="connsiteX4" fmla="*/ 6109 w 544457"/>
                <a:gd name="connsiteY4" fmla="*/ 79169 h 158338"/>
                <a:gd name="connsiteX0" fmla="*/ 8912 w 547260"/>
                <a:gd name="connsiteY0" fmla="*/ 83005 h 162174"/>
                <a:gd name="connsiteX1" fmla="*/ 84124 w 547260"/>
                <a:gd name="connsiteY1" fmla="*/ 19669 h 162174"/>
                <a:gd name="connsiteX2" fmla="*/ 278086 w 547260"/>
                <a:gd name="connsiteY2" fmla="*/ 3836 h 162174"/>
                <a:gd name="connsiteX3" fmla="*/ 547260 w 547260"/>
                <a:gd name="connsiteY3" fmla="*/ 83005 h 162174"/>
                <a:gd name="connsiteX4" fmla="*/ 278086 w 547260"/>
                <a:gd name="connsiteY4" fmla="*/ 162174 h 162174"/>
                <a:gd name="connsiteX5" fmla="*/ 8912 w 547260"/>
                <a:gd name="connsiteY5" fmla="*/ 83005 h 162174"/>
                <a:gd name="connsiteX0" fmla="*/ 8912 w 547260"/>
                <a:gd name="connsiteY0" fmla="*/ 81271 h 160440"/>
                <a:gd name="connsiteX1" fmla="*/ 84124 w 547260"/>
                <a:gd name="connsiteY1" fmla="*/ 17935 h 160440"/>
                <a:gd name="connsiteX2" fmla="*/ 278086 w 547260"/>
                <a:gd name="connsiteY2" fmla="*/ 2102 h 160440"/>
                <a:gd name="connsiteX3" fmla="*/ 547260 w 547260"/>
                <a:gd name="connsiteY3" fmla="*/ 81271 h 160440"/>
                <a:gd name="connsiteX4" fmla="*/ 278086 w 547260"/>
                <a:gd name="connsiteY4" fmla="*/ 160440 h 160440"/>
                <a:gd name="connsiteX5" fmla="*/ 8912 w 547260"/>
                <a:gd name="connsiteY5" fmla="*/ 81271 h 160440"/>
                <a:gd name="connsiteX0" fmla="*/ 8912 w 547260"/>
                <a:gd name="connsiteY0" fmla="*/ 81756 h 160925"/>
                <a:gd name="connsiteX1" fmla="*/ 84124 w 547260"/>
                <a:gd name="connsiteY1" fmla="*/ 18420 h 160925"/>
                <a:gd name="connsiteX2" fmla="*/ 278086 w 547260"/>
                <a:gd name="connsiteY2" fmla="*/ 2587 h 160925"/>
                <a:gd name="connsiteX3" fmla="*/ 547260 w 547260"/>
                <a:gd name="connsiteY3" fmla="*/ 81756 h 160925"/>
                <a:gd name="connsiteX4" fmla="*/ 278086 w 547260"/>
                <a:gd name="connsiteY4" fmla="*/ 160925 h 160925"/>
                <a:gd name="connsiteX5" fmla="*/ 8912 w 547260"/>
                <a:gd name="connsiteY5" fmla="*/ 81756 h 160925"/>
                <a:gd name="connsiteX0" fmla="*/ 8912 w 554463"/>
                <a:gd name="connsiteY0" fmla="*/ 81756 h 160925"/>
                <a:gd name="connsiteX1" fmla="*/ 84124 w 554463"/>
                <a:gd name="connsiteY1" fmla="*/ 18420 h 160925"/>
                <a:gd name="connsiteX2" fmla="*/ 278086 w 554463"/>
                <a:gd name="connsiteY2" fmla="*/ 2587 h 160925"/>
                <a:gd name="connsiteX3" fmla="*/ 460175 w 554463"/>
                <a:gd name="connsiteY3" fmla="*/ 30296 h 160925"/>
                <a:gd name="connsiteX4" fmla="*/ 547260 w 554463"/>
                <a:gd name="connsiteY4" fmla="*/ 81756 h 160925"/>
                <a:gd name="connsiteX5" fmla="*/ 278086 w 554463"/>
                <a:gd name="connsiteY5" fmla="*/ 160925 h 160925"/>
                <a:gd name="connsiteX6" fmla="*/ 8912 w 554463"/>
                <a:gd name="connsiteY6" fmla="*/ 81756 h 160925"/>
                <a:gd name="connsiteX0" fmla="*/ 8912 w 554463"/>
                <a:gd name="connsiteY0" fmla="*/ 79458 h 158627"/>
                <a:gd name="connsiteX1" fmla="*/ 84124 w 554463"/>
                <a:gd name="connsiteY1" fmla="*/ 16122 h 158627"/>
                <a:gd name="connsiteX2" fmla="*/ 278086 w 554463"/>
                <a:gd name="connsiteY2" fmla="*/ 289 h 158627"/>
                <a:gd name="connsiteX3" fmla="*/ 460175 w 554463"/>
                <a:gd name="connsiteY3" fmla="*/ 12164 h 158627"/>
                <a:gd name="connsiteX4" fmla="*/ 547260 w 554463"/>
                <a:gd name="connsiteY4" fmla="*/ 79458 h 158627"/>
                <a:gd name="connsiteX5" fmla="*/ 278086 w 554463"/>
                <a:gd name="connsiteY5" fmla="*/ 158627 h 158627"/>
                <a:gd name="connsiteX6" fmla="*/ 8912 w 554463"/>
                <a:gd name="connsiteY6" fmla="*/ 79458 h 158627"/>
                <a:gd name="connsiteX0" fmla="*/ 6256 w 551807"/>
                <a:gd name="connsiteY0" fmla="*/ 79458 h 146752"/>
                <a:gd name="connsiteX1" fmla="*/ 81468 w 551807"/>
                <a:gd name="connsiteY1" fmla="*/ 16122 h 146752"/>
                <a:gd name="connsiteX2" fmla="*/ 275430 w 551807"/>
                <a:gd name="connsiteY2" fmla="*/ 289 h 146752"/>
                <a:gd name="connsiteX3" fmla="*/ 457519 w 551807"/>
                <a:gd name="connsiteY3" fmla="*/ 12164 h 146752"/>
                <a:gd name="connsiteX4" fmla="*/ 544604 w 551807"/>
                <a:gd name="connsiteY4" fmla="*/ 79458 h 146752"/>
                <a:gd name="connsiteX5" fmla="*/ 231888 w 551807"/>
                <a:gd name="connsiteY5" fmla="*/ 146752 h 146752"/>
                <a:gd name="connsiteX6" fmla="*/ 6256 w 551807"/>
                <a:gd name="connsiteY6" fmla="*/ 79458 h 146752"/>
                <a:gd name="connsiteX0" fmla="*/ 6256 w 555582"/>
                <a:gd name="connsiteY0" fmla="*/ 79458 h 146787"/>
                <a:gd name="connsiteX1" fmla="*/ 81468 w 555582"/>
                <a:gd name="connsiteY1" fmla="*/ 16122 h 146787"/>
                <a:gd name="connsiteX2" fmla="*/ 275430 w 555582"/>
                <a:gd name="connsiteY2" fmla="*/ 289 h 146787"/>
                <a:gd name="connsiteX3" fmla="*/ 457519 w 555582"/>
                <a:gd name="connsiteY3" fmla="*/ 12164 h 146787"/>
                <a:gd name="connsiteX4" fmla="*/ 548662 w 555582"/>
                <a:gd name="connsiteY4" fmla="*/ 70338 h 146787"/>
                <a:gd name="connsiteX5" fmla="*/ 231888 w 555582"/>
                <a:gd name="connsiteY5" fmla="*/ 146752 h 146787"/>
                <a:gd name="connsiteX6" fmla="*/ 6256 w 555582"/>
                <a:gd name="connsiteY6" fmla="*/ 79458 h 146787"/>
                <a:gd name="connsiteX0" fmla="*/ 6256 w 555582"/>
                <a:gd name="connsiteY0" fmla="*/ 79458 h 146787"/>
                <a:gd name="connsiteX1" fmla="*/ 81468 w 555582"/>
                <a:gd name="connsiteY1" fmla="*/ 16122 h 146787"/>
                <a:gd name="connsiteX2" fmla="*/ 275430 w 555582"/>
                <a:gd name="connsiteY2" fmla="*/ 289 h 146787"/>
                <a:gd name="connsiteX3" fmla="*/ 457519 w 555582"/>
                <a:gd name="connsiteY3" fmla="*/ 12164 h 146787"/>
                <a:gd name="connsiteX4" fmla="*/ 548662 w 555582"/>
                <a:gd name="connsiteY4" fmla="*/ 70338 h 146787"/>
                <a:gd name="connsiteX5" fmla="*/ 231888 w 555582"/>
                <a:gd name="connsiteY5" fmla="*/ 146752 h 146787"/>
                <a:gd name="connsiteX6" fmla="*/ 6256 w 555582"/>
                <a:gd name="connsiteY6" fmla="*/ 79458 h 146787"/>
                <a:gd name="connsiteX0" fmla="*/ 4760 w 554086"/>
                <a:gd name="connsiteY0" fmla="*/ 80089 h 147418"/>
                <a:gd name="connsiteX1" fmla="*/ 92227 w 554086"/>
                <a:gd name="connsiteY1" fmla="*/ 25873 h 147418"/>
                <a:gd name="connsiteX2" fmla="*/ 273934 w 554086"/>
                <a:gd name="connsiteY2" fmla="*/ 920 h 147418"/>
                <a:gd name="connsiteX3" fmla="*/ 456023 w 554086"/>
                <a:gd name="connsiteY3" fmla="*/ 12795 h 147418"/>
                <a:gd name="connsiteX4" fmla="*/ 547166 w 554086"/>
                <a:gd name="connsiteY4" fmla="*/ 70969 h 147418"/>
                <a:gd name="connsiteX5" fmla="*/ 230392 w 554086"/>
                <a:gd name="connsiteY5" fmla="*/ 147383 h 147418"/>
                <a:gd name="connsiteX6" fmla="*/ 4760 w 554086"/>
                <a:gd name="connsiteY6" fmla="*/ 80089 h 14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086" h="147418">
                  <a:moveTo>
                    <a:pt x="4760" y="80089"/>
                  </a:moveTo>
                  <a:cubicBezTo>
                    <a:pt x="-18267" y="59837"/>
                    <a:pt x="47365" y="39068"/>
                    <a:pt x="92227" y="25873"/>
                  </a:cubicBezTo>
                  <a:cubicBezTo>
                    <a:pt x="180633" y="15433"/>
                    <a:pt x="213301" y="3100"/>
                    <a:pt x="273934" y="920"/>
                  </a:cubicBezTo>
                  <a:cubicBezTo>
                    <a:pt x="334567" y="-1260"/>
                    <a:pt x="411161" y="-400"/>
                    <a:pt x="456023" y="12795"/>
                  </a:cubicBezTo>
                  <a:cubicBezTo>
                    <a:pt x="500885" y="25990"/>
                    <a:pt x="577514" y="49198"/>
                    <a:pt x="547166" y="70969"/>
                  </a:cubicBezTo>
                  <a:cubicBezTo>
                    <a:pt x="516818" y="92740"/>
                    <a:pt x="320793" y="145863"/>
                    <a:pt x="230392" y="147383"/>
                  </a:cubicBezTo>
                  <a:cubicBezTo>
                    <a:pt x="139991" y="148903"/>
                    <a:pt x="27787" y="100341"/>
                    <a:pt x="4760" y="80089"/>
                  </a:cubicBezTo>
                  <a:close/>
                </a:path>
              </a:pathLst>
            </a:custGeom>
            <a:gradFill>
              <a:gsLst>
                <a:gs pos="0">
                  <a:schemeClr val="accent2">
                    <a:lumMod val="20000"/>
                    <a:lumOff val="80000"/>
                  </a:schemeClr>
                </a:gs>
                <a:gs pos="100000">
                  <a:schemeClr val="accent2">
                    <a:lumMod val="40000"/>
                    <a:lumOff val="60000"/>
                  </a:schemeClr>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485" name="Rectangle: Rounded Corners 1">
              <a:extLst>
                <a:ext uri="{FF2B5EF4-FFF2-40B4-BE49-F238E27FC236}">
                  <a16:creationId xmlns:a16="http://schemas.microsoft.com/office/drawing/2014/main" id="{F0EB3978-85A4-5A43-9D71-A664B8784E87}"/>
                </a:ext>
              </a:extLst>
            </p:cNvPr>
            <p:cNvSpPr/>
            <p:nvPr/>
          </p:nvSpPr>
          <p:spPr>
            <a:xfrm>
              <a:off x="3388219" y="3751934"/>
              <a:ext cx="834887" cy="733971"/>
            </a:xfrm>
            <a:prstGeom prst="roundRect">
              <a:avLst/>
            </a:prstGeom>
            <a:solidFill>
              <a:schemeClr val="bg2">
                <a:lumMod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486" name="Freeform 485">
              <a:extLst>
                <a:ext uri="{FF2B5EF4-FFF2-40B4-BE49-F238E27FC236}">
                  <a16:creationId xmlns:a16="http://schemas.microsoft.com/office/drawing/2014/main" id="{6454FEEF-E693-0A4F-BED8-201963109630}"/>
                </a:ext>
              </a:extLst>
            </p:cNvPr>
            <p:cNvSpPr/>
            <p:nvPr/>
          </p:nvSpPr>
          <p:spPr>
            <a:xfrm>
              <a:off x="4932874" y="3395712"/>
              <a:ext cx="538348" cy="343016"/>
            </a:xfrm>
            <a:custGeom>
              <a:avLst/>
              <a:gdLst>
                <a:gd name="connsiteX0" fmla="*/ 0 w 538348"/>
                <a:gd name="connsiteY0" fmla="*/ 59377 h 332509"/>
                <a:gd name="connsiteX1" fmla="*/ 122712 w 538348"/>
                <a:gd name="connsiteY1" fmla="*/ 233548 h 332509"/>
                <a:gd name="connsiteX2" fmla="*/ 352301 w 538348"/>
                <a:gd name="connsiteY2" fmla="*/ 332509 h 332509"/>
                <a:gd name="connsiteX3" fmla="*/ 510639 w 538348"/>
                <a:gd name="connsiteY3" fmla="*/ 205839 h 332509"/>
                <a:gd name="connsiteX4" fmla="*/ 538348 w 538348"/>
                <a:gd name="connsiteY4" fmla="*/ 31668 h 332509"/>
                <a:gd name="connsiteX5" fmla="*/ 387927 w 538348"/>
                <a:gd name="connsiteY5" fmla="*/ 0 h 332509"/>
                <a:gd name="connsiteX6" fmla="*/ 0 w 538348"/>
                <a:gd name="connsiteY6" fmla="*/ 59377 h 332509"/>
                <a:gd name="connsiteX0" fmla="*/ 10341 w 548689"/>
                <a:gd name="connsiteY0" fmla="*/ 59377 h 332768"/>
                <a:gd name="connsiteX1" fmla="*/ 133053 w 548689"/>
                <a:gd name="connsiteY1" fmla="*/ 233548 h 332768"/>
                <a:gd name="connsiteX2" fmla="*/ 362642 w 548689"/>
                <a:gd name="connsiteY2" fmla="*/ 332509 h 332768"/>
                <a:gd name="connsiteX3" fmla="*/ 520980 w 548689"/>
                <a:gd name="connsiteY3" fmla="*/ 205839 h 332768"/>
                <a:gd name="connsiteX4" fmla="*/ 548689 w 548689"/>
                <a:gd name="connsiteY4" fmla="*/ 31668 h 332768"/>
                <a:gd name="connsiteX5" fmla="*/ 398268 w 548689"/>
                <a:gd name="connsiteY5" fmla="*/ 0 h 332768"/>
                <a:gd name="connsiteX6" fmla="*/ 10341 w 548689"/>
                <a:gd name="connsiteY6" fmla="*/ 59377 h 332768"/>
                <a:gd name="connsiteX0" fmla="*/ 10341 w 548689"/>
                <a:gd name="connsiteY0" fmla="*/ 59377 h 343016"/>
                <a:gd name="connsiteX1" fmla="*/ 133053 w 548689"/>
                <a:gd name="connsiteY1" fmla="*/ 233548 h 343016"/>
                <a:gd name="connsiteX2" fmla="*/ 362642 w 548689"/>
                <a:gd name="connsiteY2" fmla="*/ 332509 h 343016"/>
                <a:gd name="connsiteX3" fmla="*/ 520980 w 548689"/>
                <a:gd name="connsiteY3" fmla="*/ 205839 h 343016"/>
                <a:gd name="connsiteX4" fmla="*/ 548689 w 548689"/>
                <a:gd name="connsiteY4" fmla="*/ 31668 h 343016"/>
                <a:gd name="connsiteX5" fmla="*/ 398268 w 548689"/>
                <a:gd name="connsiteY5" fmla="*/ 0 h 343016"/>
                <a:gd name="connsiteX6" fmla="*/ 10341 w 548689"/>
                <a:gd name="connsiteY6" fmla="*/ 59377 h 343016"/>
                <a:gd name="connsiteX0" fmla="*/ 10341 w 563000"/>
                <a:gd name="connsiteY0" fmla="*/ 59377 h 343016"/>
                <a:gd name="connsiteX1" fmla="*/ 133053 w 563000"/>
                <a:gd name="connsiteY1" fmla="*/ 233548 h 343016"/>
                <a:gd name="connsiteX2" fmla="*/ 362642 w 563000"/>
                <a:gd name="connsiteY2" fmla="*/ 332509 h 343016"/>
                <a:gd name="connsiteX3" fmla="*/ 520980 w 563000"/>
                <a:gd name="connsiteY3" fmla="*/ 205839 h 343016"/>
                <a:gd name="connsiteX4" fmla="*/ 548689 w 563000"/>
                <a:gd name="connsiteY4" fmla="*/ 31668 h 343016"/>
                <a:gd name="connsiteX5" fmla="*/ 398268 w 563000"/>
                <a:gd name="connsiteY5" fmla="*/ 0 h 343016"/>
                <a:gd name="connsiteX6" fmla="*/ 10341 w 563000"/>
                <a:gd name="connsiteY6" fmla="*/ 59377 h 343016"/>
                <a:gd name="connsiteX0" fmla="*/ 10341 w 551947"/>
                <a:gd name="connsiteY0" fmla="*/ 59377 h 343016"/>
                <a:gd name="connsiteX1" fmla="*/ 133053 w 551947"/>
                <a:gd name="connsiteY1" fmla="*/ 233548 h 343016"/>
                <a:gd name="connsiteX2" fmla="*/ 362642 w 551947"/>
                <a:gd name="connsiteY2" fmla="*/ 332509 h 343016"/>
                <a:gd name="connsiteX3" fmla="*/ 520980 w 551947"/>
                <a:gd name="connsiteY3" fmla="*/ 205839 h 343016"/>
                <a:gd name="connsiteX4" fmla="*/ 548689 w 551947"/>
                <a:gd name="connsiteY4" fmla="*/ 31668 h 343016"/>
                <a:gd name="connsiteX5" fmla="*/ 398268 w 551947"/>
                <a:gd name="connsiteY5" fmla="*/ 0 h 343016"/>
                <a:gd name="connsiteX6" fmla="*/ 10341 w 551947"/>
                <a:gd name="connsiteY6" fmla="*/ 59377 h 343016"/>
                <a:gd name="connsiteX0" fmla="*/ 10341 w 548689"/>
                <a:gd name="connsiteY0" fmla="*/ 59377 h 343016"/>
                <a:gd name="connsiteX1" fmla="*/ 133053 w 548689"/>
                <a:gd name="connsiteY1" fmla="*/ 233548 h 343016"/>
                <a:gd name="connsiteX2" fmla="*/ 362642 w 548689"/>
                <a:gd name="connsiteY2" fmla="*/ 332509 h 343016"/>
                <a:gd name="connsiteX3" fmla="*/ 520980 w 548689"/>
                <a:gd name="connsiteY3" fmla="*/ 205839 h 343016"/>
                <a:gd name="connsiteX4" fmla="*/ 548689 w 548689"/>
                <a:gd name="connsiteY4" fmla="*/ 31668 h 343016"/>
                <a:gd name="connsiteX5" fmla="*/ 398268 w 548689"/>
                <a:gd name="connsiteY5" fmla="*/ 0 h 343016"/>
                <a:gd name="connsiteX6" fmla="*/ 10341 w 548689"/>
                <a:gd name="connsiteY6" fmla="*/ 59377 h 343016"/>
                <a:gd name="connsiteX0" fmla="*/ 0 w 538348"/>
                <a:gd name="connsiteY0" fmla="*/ 59377 h 343016"/>
                <a:gd name="connsiteX1" fmla="*/ 122712 w 538348"/>
                <a:gd name="connsiteY1" fmla="*/ 233548 h 343016"/>
                <a:gd name="connsiteX2" fmla="*/ 352301 w 538348"/>
                <a:gd name="connsiteY2" fmla="*/ 332509 h 343016"/>
                <a:gd name="connsiteX3" fmla="*/ 510639 w 538348"/>
                <a:gd name="connsiteY3" fmla="*/ 205839 h 343016"/>
                <a:gd name="connsiteX4" fmla="*/ 538348 w 538348"/>
                <a:gd name="connsiteY4" fmla="*/ 31668 h 343016"/>
                <a:gd name="connsiteX5" fmla="*/ 387927 w 538348"/>
                <a:gd name="connsiteY5" fmla="*/ 0 h 343016"/>
                <a:gd name="connsiteX6" fmla="*/ 0 w 538348"/>
                <a:gd name="connsiteY6" fmla="*/ 59377 h 34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348" h="343016">
                  <a:moveTo>
                    <a:pt x="0" y="59377"/>
                  </a:moveTo>
                  <a:cubicBezTo>
                    <a:pt x="11216" y="173513"/>
                    <a:pt x="63995" y="188026"/>
                    <a:pt x="122712" y="233548"/>
                  </a:cubicBezTo>
                  <a:cubicBezTo>
                    <a:pt x="181429" y="279070"/>
                    <a:pt x="299522" y="374732"/>
                    <a:pt x="352301" y="332509"/>
                  </a:cubicBezTo>
                  <a:cubicBezTo>
                    <a:pt x="405080" y="290286"/>
                    <a:pt x="481611" y="252020"/>
                    <a:pt x="510639" y="205839"/>
                  </a:cubicBezTo>
                  <a:cubicBezTo>
                    <a:pt x="539667" y="159658"/>
                    <a:pt x="531091" y="101601"/>
                    <a:pt x="538348" y="31668"/>
                  </a:cubicBezTo>
                  <a:lnTo>
                    <a:pt x="387927" y="0"/>
                  </a:lnTo>
                  <a:lnTo>
                    <a:pt x="0" y="59377"/>
                  </a:lnTo>
                  <a:close/>
                </a:path>
              </a:pathLst>
            </a:custGeom>
            <a:gradFill>
              <a:gsLst>
                <a:gs pos="0">
                  <a:srgbClr val="D0AF72"/>
                </a:gs>
                <a:gs pos="100000">
                  <a:srgbClr val="D0B68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487" name="Oval 4">
              <a:extLst>
                <a:ext uri="{FF2B5EF4-FFF2-40B4-BE49-F238E27FC236}">
                  <a16:creationId xmlns:a16="http://schemas.microsoft.com/office/drawing/2014/main" id="{85BCC06C-BF25-204E-8F4C-D68CA751E5E1}"/>
                </a:ext>
              </a:extLst>
            </p:cNvPr>
            <p:cNvSpPr/>
            <p:nvPr/>
          </p:nvSpPr>
          <p:spPr>
            <a:xfrm>
              <a:off x="4934325" y="3354839"/>
              <a:ext cx="536897" cy="191953"/>
            </a:xfrm>
            <a:custGeom>
              <a:avLst/>
              <a:gdLst>
                <a:gd name="connsiteX0" fmla="*/ 0 w 538348"/>
                <a:gd name="connsiteY0" fmla="*/ 79169 h 158337"/>
                <a:gd name="connsiteX1" fmla="*/ 269174 w 538348"/>
                <a:gd name="connsiteY1" fmla="*/ 0 h 158337"/>
                <a:gd name="connsiteX2" fmla="*/ 538348 w 538348"/>
                <a:gd name="connsiteY2" fmla="*/ 79169 h 158337"/>
                <a:gd name="connsiteX3" fmla="*/ 269174 w 538348"/>
                <a:gd name="connsiteY3" fmla="*/ 158338 h 158337"/>
                <a:gd name="connsiteX4" fmla="*/ 0 w 538348"/>
                <a:gd name="connsiteY4" fmla="*/ 79169 h 158337"/>
                <a:gd name="connsiteX0" fmla="*/ 6109 w 544457"/>
                <a:gd name="connsiteY0" fmla="*/ 79169 h 158338"/>
                <a:gd name="connsiteX1" fmla="*/ 275283 w 544457"/>
                <a:gd name="connsiteY1" fmla="*/ 0 h 158338"/>
                <a:gd name="connsiteX2" fmla="*/ 544457 w 544457"/>
                <a:gd name="connsiteY2" fmla="*/ 79169 h 158338"/>
                <a:gd name="connsiteX3" fmla="*/ 275283 w 544457"/>
                <a:gd name="connsiteY3" fmla="*/ 158338 h 158338"/>
                <a:gd name="connsiteX4" fmla="*/ 6109 w 544457"/>
                <a:gd name="connsiteY4" fmla="*/ 79169 h 158338"/>
                <a:gd name="connsiteX0" fmla="*/ 6109 w 544457"/>
                <a:gd name="connsiteY0" fmla="*/ 79169 h 158338"/>
                <a:gd name="connsiteX1" fmla="*/ 275283 w 544457"/>
                <a:gd name="connsiteY1" fmla="*/ 0 h 158338"/>
                <a:gd name="connsiteX2" fmla="*/ 544457 w 544457"/>
                <a:gd name="connsiteY2" fmla="*/ 79169 h 158338"/>
                <a:gd name="connsiteX3" fmla="*/ 275283 w 544457"/>
                <a:gd name="connsiteY3" fmla="*/ 158338 h 158338"/>
                <a:gd name="connsiteX4" fmla="*/ 6109 w 544457"/>
                <a:gd name="connsiteY4" fmla="*/ 79169 h 158338"/>
                <a:gd name="connsiteX0" fmla="*/ 8912 w 547260"/>
                <a:gd name="connsiteY0" fmla="*/ 83005 h 162174"/>
                <a:gd name="connsiteX1" fmla="*/ 84124 w 547260"/>
                <a:gd name="connsiteY1" fmla="*/ 19669 h 162174"/>
                <a:gd name="connsiteX2" fmla="*/ 278086 w 547260"/>
                <a:gd name="connsiteY2" fmla="*/ 3836 h 162174"/>
                <a:gd name="connsiteX3" fmla="*/ 547260 w 547260"/>
                <a:gd name="connsiteY3" fmla="*/ 83005 h 162174"/>
                <a:gd name="connsiteX4" fmla="*/ 278086 w 547260"/>
                <a:gd name="connsiteY4" fmla="*/ 162174 h 162174"/>
                <a:gd name="connsiteX5" fmla="*/ 8912 w 547260"/>
                <a:gd name="connsiteY5" fmla="*/ 83005 h 162174"/>
                <a:gd name="connsiteX0" fmla="*/ 8912 w 547260"/>
                <a:gd name="connsiteY0" fmla="*/ 81271 h 160440"/>
                <a:gd name="connsiteX1" fmla="*/ 84124 w 547260"/>
                <a:gd name="connsiteY1" fmla="*/ 17935 h 160440"/>
                <a:gd name="connsiteX2" fmla="*/ 278086 w 547260"/>
                <a:gd name="connsiteY2" fmla="*/ 2102 h 160440"/>
                <a:gd name="connsiteX3" fmla="*/ 547260 w 547260"/>
                <a:gd name="connsiteY3" fmla="*/ 81271 h 160440"/>
                <a:gd name="connsiteX4" fmla="*/ 278086 w 547260"/>
                <a:gd name="connsiteY4" fmla="*/ 160440 h 160440"/>
                <a:gd name="connsiteX5" fmla="*/ 8912 w 547260"/>
                <a:gd name="connsiteY5" fmla="*/ 81271 h 160440"/>
                <a:gd name="connsiteX0" fmla="*/ 8912 w 547260"/>
                <a:gd name="connsiteY0" fmla="*/ 81756 h 160925"/>
                <a:gd name="connsiteX1" fmla="*/ 84124 w 547260"/>
                <a:gd name="connsiteY1" fmla="*/ 18420 h 160925"/>
                <a:gd name="connsiteX2" fmla="*/ 278086 w 547260"/>
                <a:gd name="connsiteY2" fmla="*/ 2587 h 160925"/>
                <a:gd name="connsiteX3" fmla="*/ 547260 w 547260"/>
                <a:gd name="connsiteY3" fmla="*/ 81756 h 160925"/>
                <a:gd name="connsiteX4" fmla="*/ 278086 w 547260"/>
                <a:gd name="connsiteY4" fmla="*/ 160925 h 160925"/>
                <a:gd name="connsiteX5" fmla="*/ 8912 w 547260"/>
                <a:gd name="connsiteY5" fmla="*/ 81756 h 160925"/>
                <a:gd name="connsiteX0" fmla="*/ 8912 w 554463"/>
                <a:gd name="connsiteY0" fmla="*/ 81756 h 160925"/>
                <a:gd name="connsiteX1" fmla="*/ 84124 w 554463"/>
                <a:gd name="connsiteY1" fmla="*/ 18420 h 160925"/>
                <a:gd name="connsiteX2" fmla="*/ 278086 w 554463"/>
                <a:gd name="connsiteY2" fmla="*/ 2587 h 160925"/>
                <a:gd name="connsiteX3" fmla="*/ 460175 w 554463"/>
                <a:gd name="connsiteY3" fmla="*/ 30296 h 160925"/>
                <a:gd name="connsiteX4" fmla="*/ 547260 w 554463"/>
                <a:gd name="connsiteY4" fmla="*/ 81756 h 160925"/>
                <a:gd name="connsiteX5" fmla="*/ 278086 w 554463"/>
                <a:gd name="connsiteY5" fmla="*/ 160925 h 160925"/>
                <a:gd name="connsiteX6" fmla="*/ 8912 w 554463"/>
                <a:gd name="connsiteY6" fmla="*/ 81756 h 160925"/>
                <a:gd name="connsiteX0" fmla="*/ 8912 w 554463"/>
                <a:gd name="connsiteY0" fmla="*/ 79458 h 158627"/>
                <a:gd name="connsiteX1" fmla="*/ 84124 w 554463"/>
                <a:gd name="connsiteY1" fmla="*/ 16122 h 158627"/>
                <a:gd name="connsiteX2" fmla="*/ 278086 w 554463"/>
                <a:gd name="connsiteY2" fmla="*/ 289 h 158627"/>
                <a:gd name="connsiteX3" fmla="*/ 460175 w 554463"/>
                <a:gd name="connsiteY3" fmla="*/ 12164 h 158627"/>
                <a:gd name="connsiteX4" fmla="*/ 547260 w 554463"/>
                <a:gd name="connsiteY4" fmla="*/ 79458 h 158627"/>
                <a:gd name="connsiteX5" fmla="*/ 278086 w 554463"/>
                <a:gd name="connsiteY5" fmla="*/ 158627 h 158627"/>
                <a:gd name="connsiteX6" fmla="*/ 8912 w 554463"/>
                <a:gd name="connsiteY6" fmla="*/ 79458 h 158627"/>
                <a:gd name="connsiteX0" fmla="*/ 6256 w 551807"/>
                <a:gd name="connsiteY0" fmla="*/ 79458 h 146752"/>
                <a:gd name="connsiteX1" fmla="*/ 81468 w 551807"/>
                <a:gd name="connsiteY1" fmla="*/ 16122 h 146752"/>
                <a:gd name="connsiteX2" fmla="*/ 275430 w 551807"/>
                <a:gd name="connsiteY2" fmla="*/ 289 h 146752"/>
                <a:gd name="connsiteX3" fmla="*/ 457519 w 551807"/>
                <a:gd name="connsiteY3" fmla="*/ 12164 h 146752"/>
                <a:gd name="connsiteX4" fmla="*/ 544604 w 551807"/>
                <a:gd name="connsiteY4" fmla="*/ 79458 h 146752"/>
                <a:gd name="connsiteX5" fmla="*/ 231888 w 551807"/>
                <a:gd name="connsiteY5" fmla="*/ 146752 h 146752"/>
                <a:gd name="connsiteX6" fmla="*/ 6256 w 551807"/>
                <a:gd name="connsiteY6" fmla="*/ 79458 h 146752"/>
                <a:gd name="connsiteX0" fmla="*/ 6256 w 555582"/>
                <a:gd name="connsiteY0" fmla="*/ 79458 h 146787"/>
                <a:gd name="connsiteX1" fmla="*/ 81468 w 555582"/>
                <a:gd name="connsiteY1" fmla="*/ 16122 h 146787"/>
                <a:gd name="connsiteX2" fmla="*/ 275430 w 555582"/>
                <a:gd name="connsiteY2" fmla="*/ 289 h 146787"/>
                <a:gd name="connsiteX3" fmla="*/ 457519 w 555582"/>
                <a:gd name="connsiteY3" fmla="*/ 12164 h 146787"/>
                <a:gd name="connsiteX4" fmla="*/ 548662 w 555582"/>
                <a:gd name="connsiteY4" fmla="*/ 70338 h 146787"/>
                <a:gd name="connsiteX5" fmla="*/ 231888 w 555582"/>
                <a:gd name="connsiteY5" fmla="*/ 146752 h 146787"/>
                <a:gd name="connsiteX6" fmla="*/ 6256 w 555582"/>
                <a:gd name="connsiteY6" fmla="*/ 79458 h 146787"/>
                <a:gd name="connsiteX0" fmla="*/ 6256 w 555582"/>
                <a:gd name="connsiteY0" fmla="*/ 79458 h 146787"/>
                <a:gd name="connsiteX1" fmla="*/ 81468 w 555582"/>
                <a:gd name="connsiteY1" fmla="*/ 16122 h 146787"/>
                <a:gd name="connsiteX2" fmla="*/ 275430 w 555582"/>
                <a:gd name="connsiteY2" fmla="*/ 289 h 146787"/>
                <a:gd name="connsiteX3" fmla="*/ 457519 w 555582"/>
                <a:gd name="connsiteY3" fmla="*/ 12164 h 146787"/>
                <a:gd name="connsiteX4" fmla="*/ 548662 w 555582"/>
                <a:gd name="connsiteY4" fmla="*/ 70338 h 146787"/>
                <a:gd name="connsiteX5" fmla="*/ 231888 w 555582"/>
                <a:gd name="connsiteY5" fmla="*/ 146752 h 146787"/>
                <a:gd name="connsiteX6" fmla="*/ 6256 w 555582"/>
                <a:gd name="connsiteY6" fmla="*/ 79458 h 146787"/>
                <a:gd name="connsiteX0" fmla="*/ 4760 w 554086"/>
                <a:gd name="connsiteY0" fmla="*/ 80089 h 147418"/>
                <a:gd name="connsiteX1" fmla="*/ 92227 w 554086"/>
                <a:gd name="connsiteY1" fmla="*/ 25873 h 147418"/>
                <a:gd name="connsiteX2" fmla="*/ 273934 w 554086"/>
                <a:gd name="connsiteY2" fmla="*/ 920 h 147418"/>
                <a:gd name="connsiteX3" fmla="*/ 456023 w 554086"/>
                <a:gd name="connsiteY3" fmla="*/ 12795 h 147418"/>
                <a:gd name="connsiteX4" fmla="*/ 547166 w 554086"/>
                <a:gd name="connsiteY4" fmla="*/ 70969 h 147418"/>
                <a:gd name="connsiteX5" fmla="*/ 230392 w 554086"/>
                <a:gd name="connsiteY5" fmla="*/ 147383 h 147418"/>
                <a:gd name="connsiteX6" fmla="*/ 4760 w 554086"/>
                <a:gd name="connsiteY6" fmla="*/ 80089 h 14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086" h="147418">
                  <a:moveTo>
                    <a:pt x="4760" y="80089"/>
                  </a:moveTo>
                  <a:cubicBezTo>
                    <a:pt x="-18267" y="59837"/>
                    <a:pt x="47365" y="39068"/>
                    <a:pt x="92227" y="25873"/>
                  </a:cubicBezTo>
                  <a:cubicBezTo>
                    <a:pt x="180633" y="15433"/>
                    <a:pt x="213301" y="3100"/>
                    <a:pt x="273934" y="920"/>
                  </a:cubicBezTo>
                  <a:cubicBezTo>
                    <a:pt x="334567" y="-1260"/>
                    <a:pt x="411161" y="-400"/>
                    <a:pt x="456023" y="12795"/>
                  </a:cubicBezTo>
                  <a:cubicBezTo>
                    <a:pt x="500885" y="25990"/>
                    <a:pt x="577514" y="49198"/>
                    <a:pt x="547166" y="70969"/>
                  </a:cubicBezTo>
                  <a:cubicBezTo>
                    <a:pt x="516818" y="92740"/>
                    <a:pt x="320793" y="145863"/>
                    <a:pt x="230392" y="147383"/>
                  </a:cubicBezTo>
                  <a:cubicBezTo>
                    <a:pt x="139991" y="148903"/>
                    <a:pt x="27787" y="100341"/>
                    <a:pt x="4760" y="80089"/>
                  </a:cubicBezTo>
                  <a:close/>
                </a:path>
              </a:pathLst>
            </a:custGeom>
            <a:gradFill>
              <a:gsLst>
                <a:gs pos="0">
                  <a:srgbClr val="F4DDB3"/>
                </a:gs>
                <a:gs pos="100000">
                  <a:srgbClr val="DBC6A0"/>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488" name="Rectangle: Rounded Corners 1">
              <a:extLst>
                <a:ext uri="{FF2B5EF4-FFF2-40B4-BE49-F238E27FC236}">
                  <a16:creationId xmlns:a16="http://schemas.microsoft.com/office/drawing/2014/main" id="{D2E1141A-16D6-4544-B905-772AAB6382DA}"/>
                </a:ext>
              </a:extLst>
            </p:cNvPr>
            <p:cNvSpPr/>
            <p:nvPr/>
          </p:nvSpPr>
          <p:spPr>
            <a:xfrm>
              <a:off x="4801619" y="3309861"/>
              <a:ext cx="834887" cy="466117"/>
            </a:xfrm>
            <a:prstGeom prst="roundRect">
              <a:avLst/>
            </a:prstGeom>
            <a:solidFill>
              <a:schemeClr val="bg2">
                <a:lumMod val="9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grpSp>
          <p:nvGrpSpPr>
            <p:cNvPr id="489" name="Group 488">
              <a:extLst>
                <a:ext uri="{FF2B5EF4-FFF2-40B4-BE49-F238E27FC236}">
                  <a16:creationId xmlns:a16="http://schemas.microsoft.com/office/drawing/2014/main" id="{1C881F9B-8B2A-EC42-B4BF-3F92FB2A51C8}"/>
                </a:ext>
              </a:extLst>
            </p:cNvPr>
            <p:cNvGrpSpPr/>
            <p:nvPr/>
          </p:nvGrpSpPr>
          <p:grpSpPr>
            <a:xfrm>
              <a:off x="4958601" y="3129022"/>
              <a:ext cx="482930" cy="146375"/>
              <a:chOff x="5893399" y="2228690"/>
              <a:chExt cx="539068" cy="383889"/>
            </a:xfrm>
          </p:grpSpPr>
          <p:sp>
            <p:nvSpPr>
              <p:cNvPr id="500" name="Freeform 499">
                <a:extLst>
                  <a:ext uri="{FF2B5EF4-FFF2-40B4-BE49-F238E27FC236}">
                    <a16:creationId xmlns:a16="http://schemas.microsoft.com/office/drawing/2014/main" id="{34548B70-7249-B74A-984F-3B309244BDAB}"/>
                  </a:ext>
                </a:extLst>
              </p:cNvPr>
              <p:cNvSpPr/>
              <p:nvPr/>
            </p:nvSpPr>
            <p:spPr>
              <a:xfrm>
                <a:off x="5894119" y="2269563"/>
                <a:ext cx="538348" cy="343016"/>
              </a:xfrm>
              <a:custGeom>
                <a:avLst/>
                <a:gdLst>
                  <a:gd name="connsiteX0" fmla="*/ 0 w 538348"/>
                  <a:gd name="connsiteY0" fmla="*/ 59377 h 332509"/>
                  <a:gd name="connsiteX1" fmla="*/ 122712 w 538348"/>
                  <a:gd name="connsiteY1" fmla="*/ 233548 h 332509"/>
                  <a:gd name="connsiteX2" fmla="*/ 352301 w 538348"/>
                  <a:gd name="connsiteY2" fmla="*/ 332509 h 332509"/>
                  <a:gd name="connsiteX3" fmla="*/ 510639 w 538348"/>
                  <a:gd name="connsiteY3" fmla="*/ 205839 h 332509"/>
                  <a:gd name="connsiteX4" fmla="*/ 538348 w 538348"/>
                  <a:gd name="connsiteY4" fmla="*/ 31668 h 332509"/>
                  <a:gd name="connsiteX5" fmla="*/ 387927 w 538348"/>
                  <a:gd name="connsiteY5" fmla="*/ 0 h 332509"/>
                  <a:gd name="connsiteX6" fmla="*/ 0 w 538348"/>
                  <a:gd name="connsiteY6" fmla="*/ 59377 h 332509"/>
                  <a:gd name="connsiteX0" fmla="*/ 10341 w 548689"/>
                  <a:gd name="connsiteY0" fmla="*/ 59377 h 332768"/>
                  <a:gd name="connsiteX1" fmla="*/ 133053 w 548689"/>
                  <a:gd name="connsiteY1" fmla="*/ 233548 h 332768"/>
                  <a:gd name="connsiteX2" fmla="*/ 362642 w 548689"/>
                  <a:gd name="connsiteY2" fmla="*/ 332509 h 332768"/>
                  <a:gd name="connsiteX3" fmla="*/ 520980 w 548689"/>
                  <a:gd name="connsiteY3" fmla="*/ 205839 h 332768"/>
                  <a:gd name="connsiteX4" fmla="*/ 548689 w 548689"/>
                  <a:gd name="connsiteY4" fmla="*/ 31668 h 332768"/>
                  <a:gd name="connsiteX5" fmla="*/ 398268 w 548689"/>
                  <a:gd name="connsiteY5" fmla="*/ 0 h 332768"/>
                  <a:gd name="connsiteX6" fmla="*/ 10341 w 548689"/>
                  <a:gd name="connsiteY6" fmla="*/ 59377 h 332768"/>
                  <a:gd name="connsiteX0" fmla="*/ 10341 w 548689"/>
                  <a:gd name="connsiteY0" fmla="*/ 59377 h 343016"/>
                  <a:gd name="connsiteX1" fmla="*/ 133053 w 548689"/>
                  <a:gd name="connsiteY1" fmla="*/ 233548 h 343016"/>
                  <a:gd name="connsiteX2" fmla="*/ 362642 w 548689"/>
                  <a:gd name="connsiteY2" fmla="*/ 332509 h 343016"/>
                  <a:gd name="connsiteX3" fmla="*/ 520980 w 548689"/>
                  <a:gd name="connsiteY3" fmla="*/ 205839 h 343016"/>
                  <a:gd name="connsiteX4" fmla="*/ 548689 w 548689"/>
                  <a:gd name="connsiteY4" fmla="*/ 31668 h 343016"/>
                  <a:gd name="connsiteX5" fmla="*/ 398268 w 548689"/>
                  <a:gd name="connsiteY5" fmla="*/ 0 h 343016"/>
                  <a:gd name="connsiteX6" fmla="*/ 10341 w 548689"/>
                  <a:gd name="connsiteY6" fmla="*/ 59377 h 343016"/>
                  <a:gd name="connsiteX0" fmla="*/ 10341 w 563000"/>
                  <a:gd name="connsiteY0" fmla="*/ 59377 h 343016"/>
                  <a:gd name="connsiteX1" fmla="*/ 133053 w 563000"/>
                  <a:gd name="connsiteY1" fmla="*/ 233548 h 343016"/>
                  <a:gd name="connsiteX2" fmla="*/ 362642 w 563000"/>
                  <a:gd name="connsiteY2" fmla="*/ 332509 h 343016"/>
                  <a:gd name="connsiteX3" fmla="*/ 520980 w 563000"/>
                  <a:gd name="connsiteY3" fmla="*/ 205839 h 343016"/>
                  <a:gd name="connsiteX4" fmla="*/ 548689 w 563000"/>
                  <a:gd name="connsiteY4" fmla="*/ 31668 h 343016"/>
                  <a:gd name="connsiteX5" fmla="*/ 398268 w 563000"/>
                  <a:gd name="connsiteY5" fmla="*/ 0 h 343016"/>
                  <a:gd name="connsiteX6" fmla="*/ 10341 w 563000"/>
                  <a:gd name="connsiteY6" fmla="*/ 59377 h 343016"/>
                  <a:gd name="connsiteX0" fmla="*/ 10341 w 551947"/>
                  <a:gd name="connsiteY0" fmla="*/ 59377 h 343016"/>
                  <a:gd name="connsiteX1" fmla="*/ 133053 w 551947"/>
                  <a:gd name="connsiteY1" fmla="*/ 233548 h 343016"/>
                  <a:gd name="connsiteX2" fmla="*/ 362642 w 551947"/>
                  <a:gd name="connsiteY2" fmla="*/ 332509 h 343016"/>
                  <a:gd name="connsiteX3" fmla="*/ 520980 w 551947"/>
                  <a:gd name="connsiteY3" fmla="*/ 205839 h 343016"/>
                  <a:gd name="connsiteX4" fmla="*/ 548689 w 551947"/>
                  <a:gd name="connsiteY4" fmla="*/ 31668 h 343016"/>
                  <a:gd name="connsiteX5" fmla="*/ 398268 w 551947"/>
                  <a:gd name="connsiteY5" fmla="*/ 0 h 343016"/>
                  <a:gd name="connsiteX6" fmla="*/ 10341 w 551947"/>
                  <a:gd name="connsiteY6" fmla="*/ 59377 h 343016"/>
                  <a:gd name="connsiteX0" fmla="*/ 10341 w 548689"/>
                  <a:gd name="connsiteY0" fmla="*/ 59377 h 343016"/>
                  <a:gd name="connsiteX1" fmla="*/ 133053 w 548689"/>
                  <a:gd name="connsiteY1" fmla="*/ 233548 h 343016"/>
                  <a:gd name="connsiteX2" fmla="*/ 362642 w 548689"/>
                  <a:gd name="connsiteY2" fmla="*/ 332509 h 343016"/>
                  <a:gd name="connsiteX3" fmla="*/ 520980 w 548689"/>
                  <a:gd name="connsiteY3" fmla="*/ 205839 h 343016"/>
                  <a:gd name="connsiteX4" fmla="*/ 548689 w 548689"/>
                  <a:gd name="connsiteY4" fmla="*/ 31668 h 343016"/>
                  <a:gd name="connsiteX5" fmla="*/ 398268 w 548689"/>
                  <a:gd name="connsiteY5" fmla="*/ 0 h 343016"/>
                  <a:gd name="connsiteX6" fmla="*/ 10341 w 548689"/>
                  <a:gd name="connsiteY6" fmla="*/ 59377 h 343016"/>
                  <a:gd name="connsiteX0" fmla="*/ 0 w 538348"/>
                  <a:gd name="connsiteY0" fmla="*/ 59377 h 343016"/>
                  <a:gd name="connsiteX1" fmla="*/ 122712 w 538348"/>
                  <a:gd name="connsiteY1" fmla="*/ 233548 h 343016"/>
                  <a:gd name="connsiteX2" fmla="*/ 352301 w 538348"/>
                  <a:gd name="connsiteY2" fmla="*/ 332509 h 343016"/>
                  <a:gd name="connsiteX3" fmla="*/ 510639 w 538348"/>
                  <a:gd name="connsiteY3" fmla="*/ 205839 h 343016"/>
                  <a:gd name="connsiteX4" fmla="*/ 538348 w 538348"/>
                  <a:gd name="connsiteY4" fmla="*/ 31668 h 343016"/>
                  <a:gd name="connsiteX5" fmla="*/ 387927 w 538348"/>
                  <a:gd name="connsiteY5" fmla="*/ 0 h 343016"/>
                  <a:gd name="connsiteX6" fmla="*/ 0 w 538348"/>
                  <a:gd name="connsiteY6" fmla="*/ 59377 h 34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348" h="343016">
                    <a:moveTo>
                      <a:pt x="0" y="59377"/>
                    </a:moveTo>
                    <a:cubicBezTo>
                      <a:pt x="11216" y="173513"/>
                      <a:pt x="63995" y="188026"/>
                      <a:pt x="122712" y="233548"/>
                    </a:cubicBezTo>
                    <a:cubicBezTo>
                      <a:pt x="181429" y="279070"/>
                      <a:pt x="299522" y="374732"/>
                      <a:pt x="352301" y="332509"/>
                    </a:cubicBezTo>
                    <a:cubicBezTo>
                      <a:pt x="405080" y="290286"/>
                      <a:pt x="481611" y="252020"/>
                      <a:pt x="510639" y="205839"/>
                    </a:cubicBezTo>
                    <a:cubicBezTo>
                      <a:pt x="539667" y="159658"/>
                      <a:pt x="531091" y="101601"/>
                      <a:pt x="538348" y="31668"/>
                    </a:cubicBezTo>
                    <a:lnTo>
                      <a:pt x="387927" y="0"/>
                    </a:lnTo>
                    <a:lnTo>
                      <a:pt x="0" y="59377"/>
                    </a:lnTo>
                    <a:close/>
                  </a:path>
                </a:pathLst>
              </a:custGeom>
              <a:gradFill>
                <a:gsLst>
                  <a:gs pos="0">
                    <a:srgbClr val="D0AF72"/>
                  </a:gs>
                  <a:gs pos="100000">
                    <a:srgbClr val="D0B68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501" name="Oval 4">
                <a:extLst>
                  <a:ext uri="{FF2B5EF4-FFF2-40B4-BE49-F238E27FC236}">
                    <a16:creationId xmlns:a16="http://schemas.microsoft.com/office/drawing/2014/main" id="{493988CE-4CDF-0A43-8176-24F8BABC408B}"/>
                  </a:ext>
                </a:extLst>
              </p:cNvPr>
              <p:cNvSpPr/>
              <p:nvPr/>
            </p:nvSpPr>
            <p:spPr>
              <a:xfrm>
                <a:off x="5893399" y="2228690"/>
                <a:ext cx="539068" cy="254220"/>
              </a:xfrm>
              <a:custGeom>
                <a:avLst/>
                <a:gdLst>
                  <a:gd name="connsiteX0" fmla="*/ 0 w 538348"/>
                  <a:gd name="connsiteY0" fmla="*/ 79169 h 158337"/>
                  <a:gd name="connsiteX1" fmla="*/ 269174 w 538348"/>
                  <a:gd name="connsiteY1" fmla="*/ 0 h 158337"/>
                  <a:gd name="connsiteX2" fmla="*/ 538348 w 538348"/>
                  <a:gd name="connsiteY2" fmla="*/ 79169 h 158337"/>
                  <a:gd name="connsiteX3" fmla="*/ 269174 w 538348"/>
                  <a:gd name="connsiteY3" fmla="*/ 158338 h 158337"/>
                  <a:gd name="connsiteX4" fmla="*/ 0 w 538348"/>
                  <a:gd name="connsiteY4" fmla="*/ 79169 h 158337"/>
                  <a:gd name="connsiteX0" fmla="*/ 6109 w 544457"/>
                  <a:gd name="connsiteY0" fmla="*/ 79169 h 158338"/>
                  <a:gd name="connsiteX1" fmla="*/ 275283 w 544457"/>
                  <a:gd name="connsiteY1" fmla="*/ 0 h 158338"/>
                  <a:gd name="connsiteX2" fmla="*/ 544457 w 544457"/>
                  <a:gd name="connsiteY2" fmla="*/ 79169 h 158338"/>
                  <a:gd name="connsiteX3" fmla="*/ 275283 w 544457"/>
                  <a:gd name="connsiteY3" fmla="*/ 158338 h 158338"/>
                  <a:gd name="connsiteX4" fmla="*/ 6109 w 544457"/>
                  <a:gd name="connsiteY4" fmla="*/ 79169 h 158338"/>
                  <a:gd name="connsiteX0" fmla="*/ 6109 w 544457"/>
                  <a:gd name="connsiteY0" fmla="*/ 79169 h 158338"/>
                  <a:gd name="connsiteX1" fmla="*/ 275283 w 544457"/>
                  <a:gd name="connsiteY1" fmla="*/ 0 h 158338"/>
                  <a:gd name="connsiteX2" fmla="*/ 544457 w 544457"/>
                  <a:gd name="connsiteY2" fmla="*/ 79169 h 158338"/>
                  <a:gd name="connsiteX3" fmla="*/ 275283 w 544457"/>
                  <a:gd name="connsiteY3" fmla="*/ 158338 h 158338"/>
                  <a:gd name="connsiteX4" fmla="*/ 6109 w 544457"/>
                  <a:gd name="connsiteY4" fmla="*/ 79169 h 158338"/>
                  <a:gd name="connsiteX0" fmla="*/ 8912 w 547260"/>
                  <a:gd name="connsiteY0" fmla="*/ 83005 h 162174"/>
                  <a:gd name="connsiteX1" fmla="*/ 84124 w 547260"/>
                  <a:gd name="connsiteY1" fmla="*/ 19669 h 162174"/>
                  <a:gd name="connsiteX2" fmla="*/ 278086 w 547260"/>
                  <a:gd name="connsiteY2" fmla="*/ 3836 h 162174"/>
                  <a:gd name="connsiteX3" fmla="*/ 547260 w 547260"/>
                  <a:gd name="connsiteY3" fmla="*/ 83005 h 162174"/>
                  <a:gd name="connsiteX4" fmla="*/ 278086 w 547260"/>
                  <a:gd name="connsiteY4" fmla="*/ 162174 h 162174"/>
                  <a:gd name="connsiteX5" fmla="*/ 8912 w 547260"/>
                  <a:gd name="connsiteY5" fmla="*/ 83005 h 162174"/>
                  <a:gd name="connsiteX0" fmla="*/ 8912 w 547260"/>
                  <a:gd name="connsiteY0" fmla="*/ 81271 h 160440"/>
                  <a:gd name="connsiteX1" fmla="*/ 84124 w 547260"/>
                  <a:gd name="connsiteY1" fmla="*/ 17935 h 160440"/>
                  <a:gd name="connsiteX2" fmla="*/ 278086 w 547260"/>
                  <a:gd name="connsiteY2" fmla="*/ 2102 h 160440"/>
                  <a:gd name="connsiteX3" fmla="*/ 547260 w 547260"/>
                  <a:gd name="connsiteY3" fmla="*/ 81271 h 160440"/>
                  <a:gd name="connsiteX4" fmla="*/ 278086 w 547260"/>
                  <a:gd name="connsiteY4" fmla="*/ 160440 h 160440"/>
                  <a:gd name="connsiteX5" fmla="*/ 8912 w 547260"/>
                  <a:gd name="connsiteY5" fmla="*/ 81271 h 160440"/>
                  <a:gd name="connsiteX0" fmla="*/ 8912 w 547260"/>
                  <a:gd name="connsiteY0" fmla="*/ 81756 h 160925"/>
                  <a:gd name="connsiteX1" fmla="*/ 84124 w 547260"/>
                  <a:gd name="connsiteY1" fmla="*/ 18420 h 160925"/>
                  <a:gd name="connsiteX2" fmla="*/ 278086 w 547260"/>
                  <a:gd name="connsiteY2" fmla="*/ 2587 h 160925"/>
                  <a:gd name="connsiteX3" fmla="*/ 547260 w 547260"/>
                  <a:gd name="connsiteY3" fmla="*/ 81756 h 160925"/>
                  <a:gd name="connsiteX4" fmla="*/ 278086 w 547260"/>
                  <a:gd name="connsiteY4" fmla="*/ 160925 h 160925"/>
                  <a:gd name="connsiteX5" fmla="*/ 8912 w 547260"/>
                  <a:gd name="connsiteY5" fmla="*/ 81756 h 160925"/>
                  <a:gd name="connsiteX0" fmla="*/ 8912 w 554463"/>
                  <a:gd name="connsiteY0" fmla="*/ 81756 h 160925"/>
                  <a:gd name="connsiteX1" fmla="*/ 84124 w 554463"/>
                  <a:gd name="connsiteY1" fmla="*/ 18420 h 160925"/>
                  <a:gd name="connsiteX2" fmla="*/ 278086 w 554463"/>
                  <a:gd name="connsiteY2" fmla="*/ 2587 h 160925"/>
                  <a:gd name="connsiteX3" fmla="*/ 460175 w 554463"/>
                  <a:gd name="connsiteY3" fmla="*/ 30296 h 160925"/>
                  <a:gd name="connsiteX4" fmla="*/ 547260 w 554463"/>
                  <a:gd name="connsiteY4" fmla="*/ 81756 h 160925"/>
                  <a:gd name="connsiteX5" fmla="*/ 278086 w 554463"/>
                  <a:gd name="connsiteY5" fmla="*/ 160925 h 160925"/>
                  <a:gd name="connsiteX6" fmla="*/ 8912 w 554463"/>
                  <a:gd name="connsiteY6" fmla="*/ 81756 h 160925"/>
                  <a:gd name="connsiteX0" fmla="*/ 8912 w 554463"/>
                  <a:gd name="connsiteY0" fmla="*/ 79458 h 158627"/>
                  <a:gd name="connsiteX1" fmla="*/ 84124 w 554463"/>
                  <a:gd name="connsiteY1" fmla="*/ 16122 h 158627"/>
                  <a:gd name="connsiteX2" fmla="*/ 278086 w 554463"/>
                  <a:gd name="connsiteY2" fmla="*/ 289 h 158627"/>
                  <a:gd name="connsiteX3" fmla="*/ 460175 w 554463"/>
                  <a:gd name="connsiteY3" fmla="*/ 12164 h 158627"/>
                  <a:gd name="connsiteX4" fmla="*/ 547260 w 554463"/>
                  <a:gd name="connsiteY4" fmla="*/ 79458 h 158627"/>
                  <a:gd name="connsiteX5" fmla="*/ 278086 w 554463"/>
                  <a:gd name="connsiteY5" fmla="*/ 158627 h 158627"/>
                  <a:gd name="connsiteX6" fmla="*/ 8912 w 554463"/>
                  <a:gd name="connsiteY6" fmla="*/ 79458 h 158627"/>
                  <a:gd name="connsiteX0" fmla="*/ 6256 w 551807"/>
                  <a:gd name="connsiteY0" fmla="*/ 79458 h 146752"/>
                  <a:gd name="connsiteX1" fmla="*/ 81468 w 551807"/>
                  <a:gd name="connsiteY1" fmla="*/ 16122 h 146752"/>
                  <a:gd name="connsiteX2" fmla="*/ 275430 w 551807"/>
                  <a:gd name="connsiteY2" fmla="*/ 289 h 146752"/>
                  <a:gd name="connsiteX3" fmla="*/ 457519 w 551807"/>
                  <a:gd name="connsiteY3" fmla="*/ 12164 h 146752"/>
                  <a:gd name="connsiteX4" fmla="*/ 544604 w 551807"/>
                  <a:gd name="connsiteY4" fmla="*/ 79458 h 146752"/>
                  <a:gd name="connsiteX5" fmla="*/ 231888 w 551807"/>
                  <a:gd name="connsiteY5" fmla="*/ 146752 h 146752"/>
                  <a:gd name="connsiteX6" fmla="*/ 6256 w 551807"/>
                  <a:gd name="connsiteY6" fmla="*/ 79458 h 146752"/>
                  <a:gd name="connsiteX0" fmla="*/ 6256 w 555582"/>
                  <a:gd name="connsiteY0" fmla="*/ 79458 h 146787"/>
                  <a:gd name="connsiteX1" fmla="*/ 81468 w 555582"/>
                  <a:gd name="connsiteY1" fmla="*/ 16122 h 146787"/>
                  <a:gd name="connsiteX2" fmla="*/ 275430 w 555582"/>
                  <a:gd name="connsiteY2" fmla="*/ 289 h 146787"/>
                  <a:gd name="connsiteX3" fmla="*/ 457519 w 555582"/>
                  <a:gd name="connsiteY3" fmla="*/ 12164 h 146787"/>
                  <a:gd name="connsiteX4" fmla="*/ 548662 w 555582"/>
                  <a:gd name="connsiteY4" fmla="*/ 70338 h 146787"/>
                  <a:gd name="connsiteX5" fmla="*/ 231888 w 555582"/>
                  <a:gd name="connsiteY5" fmla="*/ 146752 h 146787"/>
                  <a:gd name="connsiteX6" fmla="*/ 6256 w 555582"/>
                  <a:gd name="connsiteY6" fmla="*/ 79458 h 146787"/>
                  <a:gd name="connsiteX0" fmla="*/ 6256 w 555582"/>
                  <a:gd name="connsiteY0" fmla="*/ 79458 h 146787"/>
                  <a:gd name="connsiteX1" fmla="*/ 81468 w 555582"/>
                  <a:gd name="connsiteY1" fmla="*/ 16122 h 146787"/>
                  <a:gd name="connsiteX2" fmla="*/ 275430 w 555582"/>
                  <a:gd name="connsiteY2" fmla="*/ 289 h 146787"/>
                  <a:gd name="connsiteX3" fmla="*/ 457519 w 555582"/>
                  <a:gd name="connsiteY3" fmla="*/ 12164 h 146787"/>
                  <a:gd name="connsiteX4" fmla="*/ 548662 w 555582"/>
                  <a:gd name="connsiteY4" fmla="*/ 70338 h 146787"/>
                  <a:gd name="connsiteX5" fmla="*/ 231888 w 555582"/>
                  <a:gd name="connsiteY5" fmla="*/ 146752 h 146787"/>
                  <a:gd name="connsiteX6" fmla="*/ 6256 w 555582"/>
                  <a:gd name="connsiteY6" fmla="*/ 79458 h 146787"/>
                  <a:gd name="connsiteX0" fmla="*/ 4760 w 554086"/>
                  <a:gd name="connsiteY0" fmla="*/ 80089 h 147418"/>
                  <a:gd name="connsiteX1" fmla="*/ 92227 w 554086"/>
                  <a:gd name="connsiteY1" fmla="*/ 25873 h 147418"/>
                  <a:gd name="connsiteX2" fmla="*/ 273934 w 554086"/>
                  <a:gd name="connsiteY2" fmla="*/ 920 h 147418"/>
                  <a:gd name="connsiteX3" fmla="*/ 456023 w 554086"/>
                  <a:gd name="connsiteY3" fmla="*/ 12795 h 147418"/>
                  <a:gd name="connsiteX4" fmla="*/ 547166 w 554086"/>
                  <a:gd name="connsiteY4" fmla="*/ 70969 h 147418"/>
                  <a:gd name="connsiteX5" fmla="*/ 230392 w 554086"/>
                  <a:gd name="connsiteY5" fmla="*/ 147383 h 147418"/>
                  <a:gd name="connsiteX6" fmla="*/ 4760 w 554086"/>
                  <a:gd name="connsiteY6" fmla="*/ 80089 h 147418"/>
                  <a:gd name="connsiteX0" fmla="*/ 7001 w 556327"/>
                  <a:gd name="connsiteY0" fmla="*/ 80089 h 195238"/>
                  <a:gd name="connsiteX1" fmla="*/ 94468 w 556327"/>
                  <a:gd name="connsiteY1" fmla="*/ 25873 h 195238"/>
                  <a:gd name="connsiteX2" fmla="*/ 276175 w 556327"/>
                  <a:gd name="connsiteY2" fmla="*/ 920 h 195238"/>
                  <a:gd name="connsiteX3" fmla="*/ 458264 w 556327"/>
                  <a:gd name="connsiteY3" fmla="*/ 12795 h 195238"/>
                  <a:gd name="connsiteX4" fmla="*/ 549407 w 556327"/>
                  <a:gd name="connsiteY4" fmla="*/ 70969 h 195238"/>
                  <a:gd name="connsiteX5" fmla="*/ 273485 w 556327"/>
                  <a:gd name="connsiteY5" fmla="*/ 195220 h 195238"/>
                  <a:gd name="connsiteX6" fmla="*/ 7001 w 556327"/>
                  <a:gd name="connsiteY6" fmla="*/ 80089 h 19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327" h="195238">
                    <a:moveTo>
                      <a:pt x="7001" y="80089"/>
                    </a:moveTo>
                    <a:cubicBezTo>
                      <a:pt x="-22835" y="51865"/>
                      <a:pt x="49606" y="39068"/>
                      <a:pt x="94468" y="25873"/>
                    </a:cubicBezTo>
                    <a:cubicBezTo>
                      <a:pt x="182874" y="15433"/>
                      <a:pt x="215542" y="3100"/>
                      <a:pt x="276175" y="920"/>
                    </a:cubicBezTo>
                    <a:cubicBezTo>
                      <a:pt x="336808" y="-1260"/>
                      <a:pt x="413402" y="-400"/>
                      <a:pt x="458264" y="12795"/>
                    </a:cubicBezTo>
                    <a:cubicBezTo>
                      <a:pt x="503126" y="25990"/>
                      <a:pt x="579755" y="49198"/>
                      <a:pt x="549407" y="70969"/>
                    </a:cubicBezTo>
                    <a:cubicBezTo>
                      <a:pt x="519059" y="92740"/>
                      <a:pt x="363886" y="193700"/>
                      <a:pt x="273485" y="195220"/>
                    </a:cubicBezTo>
                    <a:cubicBezTo>
                      <a:pt x="183084" y="196740"/>
                      <a:pt x="36837" y="108313"/>
                      <a:pt x="7001" y="80089"/>
                    </a:cubicBezTo>
                    <a:close/>
                  </a:path>
                </a:pathLst>
              </a:custGeom>
              <a:gradFill>
                <a:gsLst>
                  <a:gs pos="0">
                    <a:srgbClr val="F4DDB3"/>
                  </a:gs>
                  <a:gs pos="100000">
                    <a:srgbClr val="DBC6A0"/>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grpSp>
        <p:grpSp>
          <p:nvGrpSpPr>
            <p:cNvPr id="490" name="Group 489">
              <a:extLst>
                <a:ext uri="{FF2B5EF4-FFF2-40B4-BE49-F238E27FC236}">
                  <a16:creationId xmlns:a16="http://schemas.microsoft.com/office/drawing/2014/main" id="{663AC3B4-786E-674B-9B7C-1D670F8A97AB}"/>
                </a:ext>
              </a:extLst>
            </p:cNvPr>
            <p:cNvGrpSpPr/>
            <p:nvPr/>
          </p:nvGrpSpPr>
          <p:grpSpPr>
            <a:xfrm>
              <a:off x="5028498" y="2960477"/>
              <a:ext cx="343128" cy="139290"/>
              <a:chOff x="5893399" y="2228690"/>
              <a:chExt cx="539074" cy="383894"/>
            </a:xfrm>
          </p:grpSpPr>
          <p:sp>
            <p:nvSpPr>
              <p:cNvPr id="498" name="Freeform 497">
                <a:extLst>
                  <a:ext uri="{FF2B5EF4-FFF2-40B4-BE49-F238E27FC236}">
                    <a16:creationId xmlns:a16="http://schemas.microsoft.com/office/drawing/2014/main" id="{270F5943-B6B3-7748-9B6D-26308CDFB2D9}"/>
                  </a:ext>
                </a:extLst>
              </p:cNvPr>
              <p:cNvSpPr/>
              <p:nvPr/>
            </p:nvSpPr>
            <p:spPr>
              <a:xfrm>
                <a:off x="5894119" y="2269563"/>
                <a:ext cx="538348" cy="343016"/>
              </a:xfrm>
              <a:custGeom>
                <a:avLst/>
                <a:gdLst>
                  <a:gd name="connsiteX0" fmla="*/ 0 w 538348"/>
                  <a:gd name="connsiteY0" fmla="*/ 59377 h 332509"/>
                  <a:gd name="connsiteX1" fmla="*/ 122712 w 538348"/>
                  <a:gd name="connsiteY1" fmla="*/ 233548 h 332509"/>
                  <a:gd name="connsiteX2" fmla="*/ 352301 w 538348"/>
                  <a:gd name="connsiteY2" fmla="*/ 332509 h 332509"/>
                  <a:gd name="connsiteX3" fmla="*/ 510639 w 538348"/>
                  <a:gd name="connsiteY3" fmla="*/ 205839 h 332509"/>
                  <a:gd name="connsiteX4" fmla="*/ 538348 w 538348"/>
                  <a:gd name="connsiteY4" fmla="*/ 31668 h 332509"/>
                  <a:gd name="connsiteX5" fmla="*/ 387927 w 538348"/>
                  <a:gd name="connsiteY5" fmla="*/ 0 h 332509"/>
                  <a:gd name="connsiteX6" fmla="*/ 0 w 538348"/>
                  <a:gd name="connsiteY6" fmla="*/ 59377 h 332509"/>
                  <a:gd name="connsiteX0" fmla="*/ 10341 w 548689"/>
                  <a:gd name="connsiteY0" fmla="*/ 59377 h 332768"/>
                  <a:gd name="connsiteX1" fmla="*/ 133053 w 548689"/>
                  <a:gd name="connsiteY1" fmla="*/ 233548 h 332768"/>
                  <a:gd name="connsiteX2" fmla="*/ 362642 w 548689"/>
                  <a:gd name="connsiteY2" fmla="*/ 332509 h 332768"/>
                  <a:gd name="connsiteX3" fmla="*/ 520980 w 548689"/>
                  <a:gd name="connsiteY3" fmla="*/ 205839 h 332768"/>
                  <a:gd name="connsiteX4" fmla="*/ 548689 w 548689"/>
                  <a:gd name="connsiteY4" fmla="*/ 31668 h 332768"/>
                  <a:gd name="connsiteX5" fmla="*/ 398268 w 548689"/>
                  <a:gd name="connsiteY5" fmla="*/ 0 h 332768"/>
                  <a:gd name="connsiteX6" fmla="*/ 10341 w 548689"/>
                  <a:gd name="connsiteY6" fmla="*/ 59377 h 332768"/>
                  <a:gd name="connsiteX0" fmla="*/ 10341 w 548689"/>
                  <a:gd name="connsiteY0" fmla="*/ 59377 h 343016"/>
                  <a:gd name="connsiteX1" fmla="*/ 133053 w 548689"/>
                  <a:gd name="connsiteY1" fmla="*/ 233548 h 343016"/>
                  <a:gd name="connsiteX2" fmla="*/ 362642 w 548689"/>
                  <a:gd name="connsiteY2" fmla="*/ 332509 h 343016"/>
                  <a:gd name="connsiteX3" fmla="*/ 520980 w 548689"/>
                  <a:gd name="connsiteY3" fmla="*/ 205839 h 343016"/>
                  <a:gd name="connsiteX4" fmla="*/ 548689 w 548689"/>
                  <a:gd name="connsiteY4" fmla="*/ 31668 h 343016"/>
                  <a:gd name="connsiteX5" fmla="*/ 398268 w 548689"/>
                  <a:gd name="connsiteY5" fmla="*/ 0 h 343016"/>
                  <a:gd name="connsiteX6" fmla="*/ 10341 w 548689"/>
                  <a:gd name="connsiteY6" fmla="*/ 59377 h 343016"/>
                  <a:gd name="connsiteX0" fmla="*/ 10341 w 563000"/>
                  <a:gd name="connsiteY0" fmla="*/ 59377 h 343016"/>
                  <a:gd name="connsiteX1" fmla="*/ 133053 w 563000"/>
                  <a:gd name="connsiteY1" fmla="*/ 233548 h 343016"/>
                  <a:gd name="connsiteX2" fmla="*/ 362642 w 563000"/>
                  <a:gd name="connsiteY2" fmla="*/ 332509 h 343016"/>
                  <a:gd name="connsiteX3" fmla="*/ 520980 w 563000"/>
                  <a:gd name="connsiteY3" fmla="*/ 205839 h 343016"/>
                  <a:gd name="connsiteX4" fmla="*/ 548689 w 563000"/>
                  <a:gd name="connsiteY4" fmla="*/ 31668 h 343016"/>
                  <a:gd name="connsiteX5" fmla="*/ 398268 w 563000"/>
                  <a:gd name="connsiteY5" fmla="*/ 0 h 343016"/>
                  <a:gd name="connsiteX6" fmla="*/ 10341 w 563000"/>
                  <a:gd name="connsiteY6" fmla="*/ 59377 h 343016"/>
                  <a:gd name="connsiteX0" fmla="*/ 10341 w 551947"/>
                  <a:gd name="connsiteY0" fmla="*/ 59377 h 343016"/>
                  <a:gd name="connsiteX1" fmla="*/ 133053 w 551947"/>
                  <a:gd name="connsiteY1" fmla="*/ 233548 h 343016"/>
                  <a:gd name="connsiteX2" fmla="*/ 362642 w 551947"/>
                  <a:gd name="connsiteY2" fmla="*/ 332509 h 343016"/>
                  <a:gd name="connsiteX3" fmla="*/ 520980 w 551947"/>
                  <a:gd name="connsiteY3" fmla="*/ 205839 h 343016"/>
                  <a:gd name="connsiteX4" fmla="*/ 548689 w 551947"/>
                  <a:gd name="connsiteY4" fmla="*/ 31668 h 343016"/>
                  <a:gd name="connsiteX5" fmla="*/ 398268 w 551947"/>
                  <a:gd name="connsiteY5" fmla="*/ 0 h 343016"/>
                  <a:gd name="connsiteX6" fmla="*/ 10341 w 551947"/>
                  <a:gd name="connsiteY6" fmla="*/ 59377 h 343016"/>
                  <a:gd name="connsiteX0" fmla="*/ 10341 w 548689"/>
                  <a:gd name="connsiteY0" fmla="*/ 59377 h 343016"/>
                  <a:gd name="connsiteX1" fmla="*/ 133053 w 548689"/>
                  <a:gd name="connsiteY1" fmla="*/ 233548 h 343016"/>
                  <a:gd name="connsiteX2" fmla="*/ 362642 w 548689"/>
                  <a:gd name="connsiteY2" fmla="*/ 332509 h 343016"/>
                  <a:gd name="connsiteX3" fmla="*/ 520980 w 548689"/>
                  <a:gd name="connsiteY3" fmla="*/ 205839 h 343016"/>
                  <a:gd name="connsiteX4" fmla="*/ 548689 w 548689"/>
                  <a:gd name="connsiteY4" fmla="*/ 31668 h 343016"/>
                  <a:gd name="connsiteX5" fmla="*/ 398268 w 548689"/>
                  <a:gd name="connsiteY5" fmla="*/ 0 h 343016"/>
                  <a:gd name="connsiteX6" fmla="*/ 10341 w 548689"/>
                  <a:gd name="connsiteY6" fmla="*/ 59377 h 343016"/>
                  <a:gd name="connsiteX0" fmla="*/ 0 w 538348"/>
                  <a:gd name="connsiteY0" fmla="*/ 59377 h 343016"/>
                  <a:gd name="connsiteX1" fmla="*/ 122712 w 538348"/>
                  <a:gd name="connsiteY1" fmla="*/ 233548 h 343016"/>
                  <a:gd name="connsiteX2" fmla="*/ 352301 w 538348"/>
                  <a:gd name="connsiteY2" fmla="*/ 332509 h 343016"/>
                  <a:gd name="connsiteX3" fmla="*/ 510639 w 538348"/>
                  <a:gd name="connsiteY3" fmla="*/ 205839 h 343016"/>
                  <a:gd name="connsiteX4" fmla="*/ 538348 w 538348"/>
                  <a:gd name="connsiteY4" fmla="*/ 31668 h 343016"/>
                  <a:gd name="connsiteX5" fmla="*/ 387927 w 538348"/>
                  <a:gd name="connsiteY5" fmla="*/ 0 h 343016"/>
                  <a:gd name="connsiteX6" fmla="*/ 0 w 538348"/>
                  <a:gd name="connsiteY6" fmla="*/ 59377 h 34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348" h="343016">
                    <a:moveTo>
                      <a:pt x="0" y="59377"/>
                    </a:moveTo>
                    <a:cubicBezTo>
                      <a:pt x="11216" y="173513"/>
                      <a:pt x="63995" y="188026"/>
                      <a:pt x="122712" y="233548"/>
                    </a:cubicBezTo>
                    <a:cubicBezTo>
                      <a:pt x="181429" y="279070"/>
                      <a:pt x="299522" y="374732"/>
                      <a:pt x="352301" y="332509"/>
                    </a:cubicBezTo>
                    <a:cubicBezTo>
                      <a:pt x="405080" y="290286"/>
                      <a:pt x="481611" y="252020"/>
                      <a:pt x="510639" y="205839"/>
                    </a:cubicBezTo>
                    <a:cubicBezTo>
                      <a:pt x="539667" y="159658"/>
                      <a:pt x="531091" y="101601"/>
                      <a:pt x="538348" y="31668"/>
                    </a:cubicBezTo>
                    <a:lnTo>
                      <a:pt x="387927" y="0"/>
                    </a:lnTo>
                    <a:lnTo>
                      <a:pt x="0" y="59377"/>
                    </a:lnTo>
                    <a:close/>
                  </a:path>
                </a:pathLst>
              </a:custGeom>
              <a:gradFill>
                <a:gsLst>
                  <a:gs pos="0">
                    <a:srgbClr val="D0AF72"/>
                  </a:gs>
                  <a:gs pos="100000">
                    <a:srgbClr val="D0B68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499" name="Oval 4">
                <a:extLst>
                  <a:ext uri="{FF2B5EF4-FFF2-40B4-BE49-F238E27FC236}">
                    <a16:creationId xmlns:a16="http://schemas.microsoft.com/office/drawing/2014/main" id="{0E64D2C3-7700-8540-8FD2-83263DC79839}"/>
                  </a:ext>
                </a:extLst>
              </p:cNvPr>
              <p:cNvSpPr/>
              <p:nvPr/>
            </p:nvSpPr>
            <p:spPr>
              <a:xfrm>
                <a:off x="5893399" y="2228690"/>
                <a:ext cx="539068" cy="254220"/>
              </a:xfrm>
              <a:custGeom>
                <a:avLst/>
                <a:gdLst>
                  <a:gd name="connsiteX0" fmla="*/ 0 w 538348"/>
                  <a:gd name="connsiteY0" fmla="*/ 79169 h 158337"/>
                  <a:gd name="connsiteX1" fmla="*/ 269174 w 538348"/>
                  <a:gd name="connsiteY1" fmla="*/ 0 h 158337"/>
                  <a:gd name="connsiteX2" fmla="*/ 538348 w 538348"/>
                  <a:gd name="connsiteY2" fmla="*/ 79169 h 158337"/>
                  <a:gd name="connsiteX3" fmla="*/ 269174 w 538348"/>
                  <a:gd name="connsiteY3" fmla="*/ 158338 h 158337"/>
                  <a:gd name="connsiteX4" fmla="*/ 0 w 538348"/>
                  <a:gd name="connsiteY4" fmla="*/ 79169 h 158337"/>
                  <a:gd name="connsiteX0" fmla="*/ 6109 w 544457"/>
                  <a:gd name="connsiteY0" fmla="*/ 79169 h 158338"/>
                  <a:gd name="connsiteX1" fmla="*/ 275283 w 544457"/>
                  <a:gd name="connsiteY1" fmla="*/ 0 h 158338"/>
                  <a:gd name="connsiteX2" fmla="*/ 544457 w 544457"/>
                  <a:gd name="connsiteY2" fmla="*/ 79169 h 158338"/>
                  <a:gd name="connsiteX3" fmla="*/ 275283 w 544457"/>
                  <a:gd name="connsiteY3" fmla="*/ 158338 h 158338"/>
                  <a:gd name="connsiteX4" fmla="*/ 6109 w 544457"/>
                  <a:gd name="connsiteY4" fmla="*/ 79169 h 158338"/>
                  <a:gd name="connsiteX0" fmla="*/ 6109 w 544457"/>
                  <a:gd name="connsiteY0" fmla="*/ 79169 h 158338"/>
                  <a:gd name="connsiteX1" fmla="*/ 275283 w 544457"/>
                  <a:gd name="connsiteY1" fmla="*/ 0 h 158338"/>
                  <a:gd name="connsiteX2" fmla="*/ 544457 w 544457"/>
                  <a:gd name="connsiteY2" fmla="*/ 79169 h 158338"/>
                  <a:gd name="connsiteX3" fmla="*/ 275283 w 544457"/>
                  <a:gd name="connsiteY3" fmla="*/ 158338 h 158338"/>
                  <a:gd name="connsiteX4" fmla="*/ 6109 w 544457"/>
                  <a:gd name="connsiteY4" fmla="*/ 79169 h 158338"/>
                  <a:gd name="connsiteX0" fmla="*/ 8912 w 547260"/>
                  <a:gd name="connsiteY0" fmla="*/ 83005 h 162174"/>
                  <a:gd name="connsiteX1" fmla="*/ 84124 w 547260"/>
                  <a:gd name="connsiteY1" fmla="*/ 19669 h 162174"/>
                  <a:gd name="connsiteX2" fmla="*/ 278086 w 547260"/>
                  <a:gd name="connsiteY2" fmla="*/ 3836 h 162174"/>
                  <a:gd name="connsiteX3" fmla="*/ 547260 w 547260"/>
                  <a:gd name="connsiteY3" fmla="*/ 83005 h 162174"/>
                  <a:gd name="connsiteX4" fmla="*/ 278086 w 547260"/>
                  <a:gd name="connsiteY4" fmla="*/ 162174 h 162174"/>
                  <a:gd name="connsiteX5" fmla="*/ 8912 w 547260"/>
                  <a:gd name="connsiteY5" fmla="*/ 83005 h 162174"/>
                  <a:gd name="connsiteX0" fmla="*/ 8912 w 547260"/>
                  <a:gd name="connsiteY0" fmla="*/ 81271 h 160440"/>
                  <a:gd name="connsiteX1" fmla="*/ 84124 w 547260"/>
                  <a:gd name="connsiteY1" fmla="*/ 17935 h 160440"/>
                  <a:gd name="connsiteX2" fmla="*/ 278086 w 547260"/>
                  <a:gd name="connsiteY2" fmla="*/ 2102 h 160440"/>
                  <a:gd name="connsiteX3" fmla="*/ 547260 w 547260"/>
                  <a:gd name="connsiteY3" fmla="*/ 81271 h 160440"/>
                  <a:gd name="connsiteX4" fmla="*/ 278086 w 547260"/>
                  <a:gd name="connsiteY4" fmla="*/ 160440 h 160440"/>
                  <a:gd name="connsiteX5" fmla="*/ 8912 w 547260"/>
                  <a:gd name="connsiteY5" fmla="*/ 81271 h 160440"/>
                  <a:gd name="connsiteX0" fmla="*/ 8912 w 547260"/>
                  <a:gd name="connsiteY0" fmla="*/ 81756 h 160925"/>
                  <a:gd name="connsiteX1" fmla="*/ 84124 w 547260"/>
                  <a:gd name="connsiteY1" fmla="*/ 18420 h 160925"/>
                  <a:gd name="connsiteX2" fmla="*/ 278086 w 547260"/>
                  <a:gd name="connsiteY2" fmla="*/ 2587 h 160925"/>
                  <a:gd name="connsiteX3" fmla="*/ 547260 w 547260"/>
                  <a:gd name="connsiteY3" fmla="*/ 81756 h 160925"/>
                  <a:gd name="connsiteX4" fmla="*/ 278086 w 547260"/>
                  <a:gd name="connsiteY4" fmla="*/ 160925 h 160925"/>
                  <a:gd name="connsiteX5" fmla="*/ 8912 w 547260"/>
                  <a:gd name="connsiteY5" fmla="*/ 81756 h 160925"/>
                  <a:gd name="connsiteX0" fmla="*/ 8912 w 554463"/>
                  <a:gd name="connsiteY0" fmla="*/ 81756 h 160925"/>
                  <a:gd name="connsiteX1" fmla="*/ 84124 w 554463"/>
                  <a:gd name="connsiteY1" fmla="*/ 18420 h 160925"/>
                  <a:gd name="connsiteX2" fmla="*/ 278086 w 554463"/>
                  <a:gd name="connsiteY2" fmla="*/ 2587 h 160925"/>
                  <a:gd name="connsiteX3" fmla="*/ 460175 w 554463"/>
                  <a:gd name="connsiteY3" fmla="*/ 30296 h 160925"/>
                  <a:gd name="connsiteX4" fmla="*/ 547260 w 554463"/>
                  <a:gd name="connsiteY4" fmla="*/ 81756 h 160925"/>
                  <a:gd name="connsiteX5" fmla="*/ 278086 w 554463"/>
                  <a:gd name="connsiteY5" fmla="*/ 160925 h 160925"/>
                  <a:gd name="connsiteX6" fmla="*/ 8912 w 554463"/>
                  <a:gd name="connsiteY6" fmla="*/ 81756 h 160925"/>
                  <a:gd name="connsiteX0" fmla="*/ 8912 w 554463"/>
                  <a:gd name="connsiteY0" fmla="*/ 79458 h 158627"/>
                  <a:gd name="connsiteX1" fmla="*/ 84124 w 554463"/>
                  <a:gd name="connsiteY1" fmla="*/ 16122 h 158627"/>
                  <a:gd name="connsiteX2" fmla="*/ 278086 w 554463"/>
                  <a:gd name="connsiteY2" fmla="*/ 289 h 158627"/>
                  <a:gd name="connsiteX3" fmla="*/ 460175 w 554463"/>
                  <a:gd name="connsiteY3" fmla="*/ 12164 h 158627"/>
                  <a:gd name="connsiteX4" fmla="*/ 547260 w 554463"/>
                  <a:gd name="connsiteY4" fmla="*/ 79458 h 158627"/>
                  <a:gd name="connsiteX5" fmla="*/ 278086 w 554463"/>
                  <a:gd name="connsiteY5" fmla="*/ 158627 h 158627"/>
                  <a:gd name="connsiteX6" fmla="*/ 8912 w 554463"/>
                  <a:gd name="connsiteY6" fmla="*/ 79458 h 158627"/>
                  <a:gd name="connsiteX0" fmla="*/ 6256 w 551807"/>
                  <a:gd name="connsiteY0" fmla="*/ 79458 h 146752"/>
                  <a:gd name="connsiteX1" fmla="*/ 81468 w 551807"/>
                  <a:gd name="connsiteY1" fmla="*/ 16122 h 146752"/>
                  <a:gd name="connsiteX2" fmla="*/ 275430 w 551807"/>
                  <a:gd name="connsiteY2" fmla="*/ 289 h 146752"/>
                  <a:gd name="connsiteX3" fmla="*/ 457519 w 551807"/>
                  <a:gd name="connsiteY3" fmla="*/ 12164 h 146752"/>
                  <a:gd name="connsiteX4" fmla="*/ 544604 w 551807"/>
                  <a:gd name="connsiteY4" fmla="*/ 79458 h 146752"/>
                  <a:gd name="connsiteX5" fmla="*/ 231888 w 551807"/>
                  <a:gd name="connsiteY5" fmla="*/ 146752 h 146752"/>
                  <a:gd name="connsiteX6" fmla="*/ 6256 w 551807"/>
                  <a:gd name="connsiteY6" fmla="*/ 79458 h 146752"/>
                  <a:gd name="connsiteX0" fmla="*/ 6256 w 555582"/>
                  <a:gd name="connsiteY0" fmla="*/ 79458 h 146787"/>
                  <a:gd name="connsiteX1" fmla="*/ 81468 w 555582"/>
                  <a:gd name="connsiteY1" fmla="*/ 16122 h 146787"/>
                  <a:gd name="connsiteX2" fmla="*/ 275430 w 555582"/>
                  <a:gd name="connsiteY2" fmla="*/ 289 h 146787"/>
                  <a:gd name="connsiteX3" fmla="*/ 457519 w 555582"/>
                  <a:gd name="connsiteY3" fmla="*/ 12164 h 146787"/>
                  <a:gd name="connsiteX4" fmla="*/ 548662 w 555582"/>
                  <a:gd name="connsiteY4" fmla="*/ 70338 h 146787"/>
                  <a:gd name="connsiteX5" fmla="*/ 231888 w 555582"/>
                  <a:gd name="connsiteY5" fmla="*/ 146752 h 146787"/>
                  <a:gd name="connsiteX6" fmla="*/ 6256 w 555582"/>
                  <a:gd name="connsiteY6" fmla="*/ 79458 h 146787"/>
                  <a:gd name="connsiteX0" fmla="*/ 6256 w 555582"/>
                  <a:gd name="connsiteY0" fmla="*/ 79458 h 146787"/>
                  <a:gd name="connsiteX1" fmla="*/ 81468 w 555582"/>
                  <a:gd name="connsiteY1" fmla="*/ 16122 h 146787"/>
                  <a:gd name="connsiteX2" fmla="*/ 275430 w 555582"/>
                  <a:gd name="connsiteY2" fmla="*/ 289 h 146787"/>
                  <a:gd name="connsiteX3" fmla="*/ 457519 w 555582"/>
                  <a:gd name="connsiteY3" fmla="*/ 12164 h 146787"/>
                  <a:gd name="connsiteX4" fmla="*/ 548662 w 555582"/>
                  <a:gd name="connsiteY4" fmla="*/ 70338 h 146787"/>
                  <a:gd name="connsiteX5" fmla="*/ 231888 w 555582"/>
                  <a:gd name="connsiteY5" fmla="*/ 146752 h 146787"/>
                  <a:gd name="connsiteX6" fmla="*/ 6256 w 555582"/>
                  <a:gd name="connsiteY6" fmla="*/ 79458 h 146787"/>
                  <a:gd name="connsiteX0" fmla="*/ 4760 w 554086"/>
                  <a:gd name="connsiteY0" fmla="*/ 80089 h 147418"/>
                  <a:gd name="connsiteX1" fmla="*/ 92227 w 554086"/>
                  <a:gd name="connsiteY1" fmla="*/ 25873 h 147418"/>
                  <a:gd name="connsiteX2" fmla="*/ 273934 w 554086"/>
                  <a:gd name="connsiteY2" fmla="*/ 920 h 147418"/>
                  <a:gd name="connsiteX3" fmla="*/ 456023 w 554086"/>
                  <a:gd name="connsiteY3" fmla="*/ 12795 h 147418"/>
                  <a:gd name="connsiteX4" fmla="*/ 547166 w 554086"/>
                  <a:gd name="connsiteY4" fmla="*/ 70969 h 147418"/>
                  <a:gd name="connsiteX5" fmla="*/ 230392 w 554086"/>
                  <a:gd name="connsiteY5" fmla="*/ 147383 h 147418"/>
                  <a:gd name="connsiteX6" fmla="*/ 4760 w 554086"/>
                  <a:gd name="connsiteY6" fmla="*/ 80089 h 147418"/>
                  <a:gd name="connsiteX0" fmla="*/ 7001 w 556327"/>
                  <a:gd name="connsiteY0" fmla="*/ 80089 h 195238"/>
                  <a:gd name="connsiteX1" fmla="*/ 94468 w 556327"/>
                  <a:gd name="connsiteY1" fmla="*/ 25873 h 195238"/>
                  <a:gd name="connsiteX2" fmla="*/ 276175 w 556327"/>
                  <a:gd name="connsiteY2" fmla="*/ 920 h 195238"/>
                  <a:gd name="connsiteX3" fmla="*/ 458264 w 556327"/>
                  <a:gd name="connsiteY3" fmla="*/ 12795 h 195238"/>
                  <a:gd name="connsiteX4" fmla="*/ 549407 w 556327"/>
                  <a:gd name="connsiteY4" fmla="*/ 70969 h 195238"/>
                  <a:gd name="connsiteX5" fmla="*/ 273485 w 556327"/>
                  <a:gd name="connsiteY5" fmla="*/ 195220 h 195238"/>
                  <a:gd name="connsiteX6" fmla="*/ 7001 w 556327"/>
                  <a:gd name="connsiteY6" fmla="*/ 80089 h 19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327" h="195238">
                    <a:moveTo>
                      <a:pt x="7001" y="80089"/>
                    </a:moveTo>
                    <a:cubicBezTo>
                      <a:pt x="-22835" y="51865"/>
                      <a:pt x="49606" y="39068"/>
                      <a:pt x="94468" y="25873"/>
                    </a:cubicBezTo>
                    <a:cubicBezTo>
                      <a:pt x="182874" y="15433"/>
                      <a:pt x="215542" y="3100"/>
                      <a:pt x="276175" y="920"/>
                    </a:cubicBezTo>
                    <a:cubicBezTo>
                      <a:pt x="336808" y="-1260"/>
                      <a:pt x="413402" y="-400"/>
                      <a:pt x="458264" y="12795"/>
                    </a:cubicBezTo>
                    <a:cubicBezTo>
                      <a:pt x="503126" y="25990"/>
                      <a:pt x="579755" y="49198"/>
                      <a:pt x="549407" y="70969"/>
                    </a:cubicBezTo>
                    <a:cubicBezTo>
                      <a:pt x="519059" y="92740"/>
                      <a:pt x="363886" y="193700"/>
                      <a:pt x="273485" y="195220"/>
                    </a:cubicBezTo>
                    <a:cubicBezTo>
                      <a:pt x="183084" y="196740"/>
                      <a:pt x="36837" y="108313"/>
                      <a:pt x="7001" y="80089"/>
                    </a:cubicBezTo>
                    <a:close/>
                  </a:path>
                </a:pathLst>
              </a:custGeom>
              <a:gradFill>
                <a:gsLst>
                  <a:gs pos="0">
                    <a:srgbClr val="F4DDB3"/>
                  </a:gs>
                  <a:gs pos="100000">
                    <a:srgbClr val="DBC6A0"/>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grpSp>
        <p:grpSp>
          <p:nvGrpSpPr>
            <p:cNvPr id="491" name="Group 490">
              <a:extLst>
                <a:ext uri="{FF2B5EF4-FFF2-40B4-BE49-F238E27FC236}">
                  <a16:creationId xmlns:a16="http://schemas.microsoft.com/office/drawing/2014/main" id="{B782F733-882C-9247-B4DB-533A8FCE56DB}"/>
                </a:ext>
              </a:extLst>
            </p:cNvPr>
            <p:cNvGrpSpPr/>
            <p:nvPr/>
          </p:nvGrpSpPr>
          <p:grpSpPr>
            <a:xfrm>
              <a:off x="5118915" y="2814714"/>
              <a:ext cx="162297" cy="95072"/>
              <a:chOff x="5893399" y="2228690"/>
              <a:chExt cx="539074" cy="383894"/>
            </a:xfrm>
          </p:grpSpPr>
          <p:sp>
            <p:nvSpPr>
              <p:cNvPr id="496" name="Freeform 495">
                <a:extLst>
                  <a:ext uri="{FF2B5EF4-FFF2-40B4-BE49-F238E27FC236}">
                    <a16:creationId xmlns:a16="http://schemas.microsoft.com/office/drawing/2014/main" id="{B3EB86DF-77D8-7347-AF8C-72D8B62DE928}"/>
                  </a:ext>
                </a:extLst>
              </p:cNvPr>
              <p:cNvSpPr/>
              <p:nvPr/>
            </p:nvSpPr>
            <p:spPr>
              <a:xfrm>
                <a:off x="5894119" y="2269563"/>
                <a:ext cx="538348" cy="343016"/>
              </a:xfrm>
              <a:custGeom>
                <a:avLst/>
                <a:gdLst>
                  <a:gd name="connsiteX0" fmla="*/ 0 w 538348"/>
                  <a:gd name="connsiteY0" fmla="*/ 59377 h 332509"/>
                  <a:gd name="connsiteX1" fmla="*/ 122712 w 538348"/>
                  <a:gd name="connsiteY1" fmla="*/ 233548 h 332509"/>
                  <a:gd name="connsiteX2" fmla="*/ 352301 w 538348"/>
                  <a:gd name="connsiteY2" fmla="*/ 332509 h 332509"/>
                  <a:gd name="connsiteX3" fmla="*/ 510639 w 538348"/>
                  <a:gd name="connsiteY3" fmla="*/ 205839 h 332509"/>
                  <a:gd name="connsiteX4" fmla="*/ 538348 w 538348"/>
                  <a:gd name="connsiteY4" fmla="*/ 31668 h 332509"/>
                  <a:gd name="connsiteX5" fmla="*/ 387927 w 538348"/>
                  <a:gd name="connsiteY5" fmla="*/ 0 h 332509"/>
                  <a:gd name="connsiteX6" fmla="*/ 0 w 538348"/>
                  <a:gd name="connsiteY6" fmla="*/ 59377 h 332509"/>
                  <a:gd name="connsiteX0" fmla="*/ 10341 w 548689"/>
                  <a:gd name="connsiteY0" fmla="*/ 59377 h 332768"/>
                  <a:gd name="connsiteX1" fmla="*/ 133053 w 548689"/>
                  <a:gd name="connsiteY1" fmla="*/ 233548 h 332768"/>
                  <a:gd name="connsiteX2" fmla="*/ 362642 w 548689"/>
                  <a:gd name="connsiteY2" fmla="*/ 332509 h 332768"/>
                  <a:gd name="connsiteX3" fmla="*/ 520980 w 548689"/>
                  <a:gd name="connsiteY3" fmla="*/ 205839 h 332768"/>
                  <a:gd name="connsiteX4" fmla="*/ 548689 w 548689"/>
                  <a:gd name="connsiteY4" fmla="*/ 31668 h 332768"/>
                  <a:gd name="connsiteX5" fmla="*/ 398268 w 548689"/>
                  <a:gd name="connsiteY5" fmla="*/ 0 h 332768"/>
                  <a:gd name="connsiteX6" fmla="*/ 10341 w 548689"/>
                  <a:gd name="connsiteY6" fmla="*/ 59377 h 332768"/>
                  <a:gd name="connsiteX0" fmla="*/ 10341 w 548689"/>
                  <a:gd name="connsiteY0" fmla="*/ 59377 h 343016"/>
                  <a:gd name="connsiteX1" fmla="*/ 133053 w 548689"/>
                  <a:gd name="connsiteY1" fmla="*/ 233548 h 343016"/>
                  <a:gd name="connsiteX2" fmla="*/ 362642 w 548689"/>
                  <a:gd name="connsiteY2" fmla="*/ 332509 h 343016"/>
                  <a:gd name="connsiteX3" fmla="*/ 520980 w 548689"/>
                  <a:gd name="connsiteY3" fmla="*/ 205839 h 343016"/>
                  <a:gd name="connsiteX4" fmla="*/ 548689 w 548689"/>
                  <a:gd name="connsiteY4" fmla="*/ 31668 h 343016"/>
                  <a:gd name="connsiteX5" fmla="*/ 398268 w 548689"/>
                  <a:gd name="connsiteY5" fmla="*/ 0 h 343016"/>
                  <a:gd name="connsiteX6" fmla="*/ 10341 w 548689"/>
                  <a:gd name="connsiteY6" fmla="*/ 59377 h 343016"/>
                  <a:gd name="connsiteX0" fmla="*/ 10341 w 563000"/>
                  <a:gd name="connsiteY0" fmla="*/ 59377 h 343016"/>
                  <a:gd name="connsiteX1" fmla="*/ 133053 w 563000"/>
                  <a:gd name="connsiteY1" fmla="*/ 233548 h 343016"/>
                  <a:gd name="connsiteX2" fmla="*/ 362642 w 563000"/>
                  <a:gd name="connsiteY2" fmla="*/ 332509 h 343016"/>
                  <a:gd name="connsiteX3" fmla="*/ 520980 w 563000"/>
                  <a:gd name="connsiteY3" fmla="*/ 205839 h 343016"/>
                  <a:gd name="connsiteX4" fmla="*/ 548689 w 563000"/>
                  <a:gd name="connsiteY4" fmla="*/ 31668 h 343016"/>
                  <a:gd name="connsiteX5" fmla="*/ 398268 w 563000"/>
                  <a:gd name="connsiteY5" fmla="*/ 0 h 343016"/>
                  <a:gd name="connsiteX6" fmla="*/ 10341 w 563000"/>
                  <a:gd name="connsiteY6" fmla="*/ 59377 h 343016"/>
                  <a:gd name="connsiteX0" fmla="*/ 10341 w 551947"/>
                  <a:gd name="connsiteY0" fmla="*/ 59377 h 343016"/>
                  <a:gd name="connsiteX1" fmla="*/ 133053 w 551947"/>
                  <a:gd name="connsiteY1" fmla="*/ 233548 h 343016"/>
                  <a:gd name="connsiteX2" fmla="*/ 362642 w 551947"/>
                  <a:gd name="connsiteY2" fmla="*/ 332509 h 343016"/>
                  <a:gd name="connsiteX3" fmla="*/ 520980 w 551947"/>
                  <a:gd name="connsiteY3" fmla="*/ 205839 h 343016"/>
                  <a:gd name="connsiteX4" fmla="*/ 548689 w 551947"/>
                  <a:gd name="connsiteY4" fmla="*/ 31668 h 343016"/>
                  <a:gd name="connsiteX5" fmla="*/ 398268 w 551947"/>
                  <a:gd name="connsiteY5" fmla="*/ 0 h 343016"/>
                  <a:gd name="connsiteX6" fmla="*/ 10341 w 551947"/>
                  <a:gd name="connsiteY6" fmla="*/ 59377 h 343016"/>
                  <a:gd name="connsiteX0" fmla="*/ 10341 w 548689"/>
                  <a:gd name="connsiteY0" fmla="*/ 59377 h 343016"/>
                  <a:gd name="connsiteX1" fmla="*/ 133053 w 548689"/>
                  <a:gd name="connsiteY1" fmla="*/ 233548 h 343016"/>
                  <a:gd name="connsiteX2" fmla="*/ 362642 w 548689"/>
                  <a:gd name="connsiteY2" fmla="*/ 332509 h 343016"/>
                  <a:gd name="connsiteX3" fmla="*/ 520980 w 548689"/>
                  <a:gd name="connsiteY3" fmla="*/ 205839 h 343016"/>
                  <a:gd name="connsiteX4" fmla="*/ 548689 w 548689"/>
                  <a:gd name="connsiteY4" fmla="*/ 31668 h 343016"/>
                  <a:gd name="connsiteX5" fmla="*/ 398268 w 548689"/>
                  <a:gd name="connsiteY5" fmla="*/ 0 h 343016"/>
                  <a:gd name="connsiteX6" fmla="*/ 10341 w 548689"/>
                  <a:gd name="connsiteY6" fmla="*/ 59377 h 343016"/>
                  <a:gd name="connsiteX0" fmla="*/ 0 w 538348"/>
                  <a:gd name="connsiteY0" fmla="*/ 59377 h 343016"/>
                  <a:gd name="connsiteX1" fmla="*/ 122712 w 538348"/>
                  <a:gd name="connsiteY1" fmla="*/ 233548 h 343016"/>
                  <a:gd name="connsiteX2" fmla="*/ 352301 w 538348"/>
                  <a:gd name="connsiteY2" fmla="*/ 332509 h 343016"/>
                  <a:gd name="connsiteX3" fmla="*/ 510639 w 538348"/>
                  <a:gd name="connsiteY3" fmla="*/ 205839 h 343016"/>
                  <a:gd name="connsiteX4" fmla="*/ 538348 w 538348"/>
                  <a:gd name="connsiteY4" fmla="*/ 31668 h 343016"/>
                  <a:gd name="connsiteX5" fmla="*/ 387927 w 538348"/>
                  <a:gd name="connsiteY5" fmla="*/ 0 h 343016"/>
                  <a:gd name="connsiteX6" fmla="*/ 0 w 538348"/>
                  <a:gd name="connsiteY6" fmla="*/ 59377 h 34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8348" h="343016">
                    <a:moveTo>
                      <a:pt x="0" y="59377"/>
                    </a:moveTo>
                    <a:cubicBezTo>
                      <a:pt x="11216" y="173513"/>
                      <a:pt x="63995" y="188026"/>
                      <a:pt x="122712" y="233548"/>
                    </a:cubicBezTo>
                    <a:cubicBezTo>
                      <a:pt x="181429" y="279070"/>
                      <a:pt x="299522" y="374732"/>
                      <a:pt x="352301" y="332509"/>
                    </a:cubicBezTo>
                    <a:cubicBezTo>
                      <a:pt x="405080" y="290286"/>
                      <a:pt x="481611" y="252020"/>
                      <a:pt x="510639" y="205839"/>
                    </a:cubicBezTo>
                    <a:cubicBezTo>
                      <a:pt x="539667" y="159658"/>
                      <a:pt x="531091" y="101601"/>
                      <a:pt x="538348" y="31668"/>
                    </a:cubicBezTo>
                    <a:lnTo>
                      <a:pt x="387927" y="0"/>
                    </a:lnTo>
                    <a:lnTo>
                      <a:pt x="0" y="59377"/>
                    </a:lnTo>
                    <a:close/>
                  </a:path>
                </a:pathLst>
              </a:custGeom>
              <a:gradFill>
                <a:gsLst>
                  <a:gs pos="0">
                    <a:srgbClr val="D0AF72"/>
                  </a:gs>
                  <a:gs pos="100000">
                    <a:srgbClr val="D0B685"/>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497" name="Oval 4">
                <a:extLst>
                  <a:ext uri="{FF2B5EF4-FFF2-40B4-BE49-F238E27FC236}">
                    <a16:creationId xmlns:a16="http://schemas.microsoft.com/office/drawing/2014/main" id="{29473E16-A7AE-6641-8074-45C898234630}"/>
                  </a:ext>
                </a:extLst>
              </p:cNvPr>
              <p:cNvSpPr/>
              <p:nvPr/>
            </p:nvSpPr>
            <p:spPr>
              <a:xfrm>
                <a:off x="5893399" y="2228690"/>
                <a:ext cx="539068" cy="254220"/>
              </a:xfrm>
              <a:custGeom>
                <a:avLst/>
                <a:gdLst>
                  <a:gd name="connsiteX0" fmla="*/ 0 w 538348"/>
                  <a:gd name="connsiteY0" fmla="*/ 79169 h 158337"/>
                  <a:gd name="connsiteX1" fmla="*/ 269174 w 538348"/>
                  <a:gd name="connsiteY1" fmla="*/ 0 h 158337"/>
                  <a:gd name="connsiteX2" fmla="*/ 538348 w 538348"/>
                  <a:gd name="connsiteY2" fmla="*/ 79169 h 158337"/>
                  <a:gd name="connsiteX3" fmla="*/ 269174 w 538348"/>
                  <a:gd name="connsiteY3" fmla="*/ 158338 h 158337"/>
                  <a:gd name="connsiteX4" fmla="*/ 0 w 538348"/>
                  <a:gd name="connsiteY4" fmla="*/ 79169 h 158337"/>
                  <a:gd name="connsiteX0" fmla="*/ 6109 w 544457"/>
                  <a:gd name="connsiteY0" fmla="*/ 79169 h 158338"/>
                  <a:gd name="connsiteX1" fmla="*/ 275283 w 544457"/>
                  <a:gd name="connsiteY1" fmla="*/ 0 h 158338"/>
                  <a:gd name="connsiteX2" fmla="*/ 544457 w 544457"/>
                  <a:gd name="connsiteY2" fmla="*/ 79169 h 158338"/>
                  <a:gd name="connsiteX3" fmla="*/ 275283 w 544457"/>
                  <a:gd name="connsiteY3" fmla="*/ 158338 h 158338"/>
                  <a:gd name="connsiteX4" fmla="*/ 6109 w 544457"/>
                  <a:gd name="connsiteY4" fmla="*/ 79169 h 158338"/>
                  <a:gd name="connsiteX0" fmla="*/ 6109 w 544457"/>
                  <a:gd name="connsiteY0" fmla="*/ 79169 h 158338"/>
                  <a:gd name="connsiteX1" fmla="*/ 275283 w 544457"/>
                  <a:gd name="connsiteY1" fmla="*/ 0 h 158338"/>
                  <a:gd name="connsiteX2" fmla="*/ 544457 w 544457"/>
                  <a:gd name="connsiteY2" fmla="*/ 79169 h 158338"/>
                  <a:gd name="connsiteX3" fmla="*/ 275283 w 544457"/>
                  <a:gd name="connsiteY3" fmla="*/ 158338 h 158338"/>
                  <a:gd name="connsiteX4" fmla="*/ 6109 w 544457"/>
                  <a:gd name="connsiteY4" fmla="*/ 79169 h 158338"/>
                  <a:gd name="connsiteX0" fmla="*/ 8912 w 547260"/>
                  <a:gd name="connsiteY0" fmla="*/ 83005 h 162174"/>
                  <a:gd name="connsiteX1" fmla="*/ 84124 w 547260"/>
                  <a:gd name="connsiteY1" fmla="*/ 19669 h 162174"/>
                  <a:gd name="connsiteX2" fmla="*/ 278086 w 547260"/>
                  <a:gd name="connsiteY2" fmla="*/ 3836 h 162174"/>
                  <a:gd name="connsiteX3" fmla="*/ 547260 w 547260"/>
                  <a:gd name="connsiteY3" fmla="*/ 83005 h 162174"/>
                  <a:gd name="connsiteX4" fmla="*/ 278086 w 547260"/>
                  <a:gd name="connsiteY4" fmla="*/ 162174 h 162174"/>
                  <a:gd name="connsiteX5" fmla="*/ 8912 w 547260"/>
                  <a:gd name="connsiteY5" fmla="*/ 83005 h 162174"/>
                  <a:gd name="connsiteX0" fmla="*/ 8912 w 547260"/>
                  <a:gd name="connsiteY0" fmla="*/ 81271 h 160440"/>
                  <a:gd name="connsiteX1" fmla="*/ 84124 w 547260"/>
                  <a:gd name="connsiteY1" fmla="*/ 17935 h 160440"/>
                  <a:gd name="connsiteX2" fmla="*/ 278086 w 547260"/>
                  <a:gd name="connsiteY2" fmla="*/ 2102 h 160440"/>
                  <a:gd name="connsiteX3" fmla="*/ 547260 w 547260"/>
                  <a:gd name="connsiteY3" fmla="*/ 81271 h 160440"/>
                  <a:gd name="connsiteX4" fmla="*/ 278086 w 547260"/>
                  <a:gd name="connsiteY4" fmla="*/ 160440 h 160440"/>
                  <a:gd name="connsiteX5" fmla="*/ 8912 w 547260"/>
                  <a:gd name="connsiteY5" fmla="*/ 81271 h 160440"/>
                  <a:gd name="connsiteX0" fmla="*/ 8912 w 547260"/>
                  <a:gd name="connsiteY0" fmla="*/ 81756 h 160925"/>
                  <a:gd name="connsiteX1" fmla="*/ 84124 w 547260"/>
                  <a:gd name="connsiteY1" fmla="*/ 18420 h 160925"/>
                  <a:gd name="connsiteX2" fmla="*/ 278086 w 547260"/>
                  <a:gd name="connsiteY2" fmla="*/ 2587 h 160925"/>
                  <a:gd name="connsiteX3" fmla="*/ 547260 w 547260"/>
                  <a:gd name="connsiteY3" fmla="*/ 81756 h 160925"/>
                  <a:gd name="connsiteX4" fmla="*/ 278086 w 547260"/>
                  <a:gd name="connsiteY4" fmla="*/ 160925 h 160925"/>
                  <a:gd name="connsiteX5" fmla="*/ 8912 w 547260"/>
                  <a:gd name="connsiteY5" fmla="*/ 81756 h 160925"/>
                  <a:gd name="connsiteX0" fmla="*/ 8912 w 554463"/>
                  <a:gd name="connsiteY0" fmla="*/ 81756 h 160925"/>
                  <a:gd name="connsiteX1" fmla="*/ 84124 w 554463"/>
                  <a:gd name="connsiteY1" fmla="*/ 18420 h 160925"/>
                  <a:gd name="connsiteX2" fmla="*/ 278086 w 554463"/>
                  <a:gd name="connsiteY2" fmla="*/ 2587 h 160925"/>
                  <a:gd name="connsiteX3" fmla="*/ 460175 w 554463"/>
                  <a:gd name="connsiteY3" fmla="*/ 30296 h 160925"/>
                  <a:gd name="connsiteX4" fmla="*/ 547260 w 554463"/>
                  <a:gd name="connsiteY4" fmla="*/ 81756 h 160925"/>
                  <a:gd name="connsiteX5" fmla="*/ 278086 w 554463"/>
                  <a:gd name="connsiteY5" fmla="*/ 160925 h 160925"/>
                  <a:gd name="connsiteX6" fmla="*/ 8912 w 554463"/>
                  <a:gd name="connsiteY6" fmla="*/ 81756 h 160925"/>
                  <a:gd name="connsiteX0" fmla="*/ 8912 w 554463"/>
                  <a:gd name="connsiteY0" fmla="*/ 79458 h 158627"/>
                  <a:gd name="connsiteX1" fmla="*/ 84124 w 554463"/>
                  <a:gd name="connsiteY1" fmla="*/ 16122 h 158627"/>
                  <a:gd name="connsiteX2" fmla="*/ 278086 w 554463"/>
                  <a:gd name="connsiteY2" fmla="*/ 289 h 158627"/>
                  <a:gd name="connsiteX3" fmla="*/ 460175 w 554463"/>
                  <a:gd name="connsiteY3" fmla="*/ 12164 h 158627"/>
                  <a:gd name="connsiteX4" fmla="*/ 547260 w 554463"/>
                  <a:gd name="connsiteY4" fmla="*/ 79458 h 158627"/>
                  <a:gd name="connsiteX5" fmla="*/ 278086 w 554463"/>
                  <a:gd name="connsiteY5" fmla="*/ 158627 h 158627"/>
                  <a:gd name="connsiteX6" fmla="*/ 8912 w 554463"/>
                  <a:gd name="connsiteY6" fmla="*/ 79458 h 158627"/>
                  <a:gd name="connsiteX0" fmla="*/ 6256 w 551807"/>
                  <a:gd name="connsiteY0" fmla="*/ 79458 h 146752"/>
                  <a:gd name="connsiteX1" fmla="*/ 81468 w 551807"/>
                  <a:gd name="connsiteY1" fmla="*/ 16122 h 146752"/>
                  <a:gd name="connsiteX2" fmla="*/ 275430 w 551807"/>
                  <a:gd name="connsiteY2" fmla="*/ 289 h 146752"/>
                  <a:gd name="connsiteX3" fmla="*/ 457519 w 551807"/>
                  <a:gd name="connsiteY3" fmla="*/ 12164 h 146752"/>
                  <a:gd name="connsiteX4" fmla="*/ 544604 w 551807"/>
                  <a:gd name="connsiteY4" fmla="*/ 79458 h 146752"/>
                  <a:gd name="connsiteX5" fmla="*/ 231888 w 551807"/>
                  <a:gd name="connsiteY5" fmla="*/ 146752 h 146752"/>
                  <a:gd name="connsiteX6" fmla="*/ 6256 w 551807"/>
                  <a:gd name="connsiteY6" fmla="*/ 79458 h 146752"/>
                  <a:gd name="connsiteX0" fmla="*/ 6256 w 555582"/>
                  <a:gd name="connsiteY0" fmla="*/ 79458 h 146787"/>
                  <a:gd name="connsiteX1" fmla="*/ 81468 w 555582"/>
                  <a:gd name="connsiteY1" fmla="*/ 16122 h 146787"/>
                  <a:gd name="connsiteX2" fmla="*/ 275430 w 555582"/>
                  <a:gd name="connsiteY2" fmla="*/ 289 h 146787"/>
                  <a:gd name="connsiteX3" fmla="*/ 457519 w 555582"/>
                  <a:gd name="connsiteY3" fmla="*/ 12164 h 146787"/>
                  <a:gd name="connsiteX4" fmla="*/ 548662 w 555582"/>
                  <a:gd name="connsiteY4" fmla="*/ 70338 h 146787"/>
                  <a:gd name="connsiteX5" fmla="*/ 231888 w 555582"/>
                  <a:gd name="connsiteY5" fmla="*/ 146752 h 146787"/>
                  <a:gd name="connsiteX6" fmla="*/ 6256 w 555582"/>
                  <a:gd name="connsiteY6" fmla="*/ 79458 h 146787"/>
                  <a:gd name="connsiteX0" fmla="*/ 6256 w 555582"/>
                  <a:gd name="connsiteY0" fmla="*/ 79458 h 146787"/>
                  <a:gd name="connsiteX1" fmla="*/ 81468 w 555582"/>
                  <a:gd name="connsiteY1" fmla="*/ 16122 h 146787"/>
                  <a:gd name="connsiteX2" fmla="*/ 275430 w 555582"/>
                  <a:gd name="connsiteY2" fmla="*/ 289 h 146787"/>
                  <a:gd name="connsiteX3" fmla="*/ 457519 w 555582"/>
                  <a:gd name="connsiteY3" fmla="*/ 12164 h 146787"/>
                  <a:gd name="connsiteX4" fmla="*/ 548662 w 555582"/>
                  <a:gd name="connsiteY4" fmla="*/ 70338 h 146787"/>
                  <a:gd name="connsiteX5" fmla="*/ 231888 w 555582"/>
                  <a:gd name="connsiteY5" fmla="*/ 146752 h 146787"/>
                  <a:gd name="connsiteX6" fmla="*/ 6256 w 555582"/>
                  <a:gd name="connsiteY6" fmla="*/ 79458 h 146787"/>
                  <a:gd name="connsiteX0" fmla="*/ 4760 w 554086"/>
                  <a:gd name="connsiteY0" fmla="*/ 80089 h 147418"/>
                  <a:gd name="connsiteX1" fmla="*/ 92227 w 554086"/>
                  <a:gd name="connsiteY1" fmla="*/ 25873 h 147418"/>
                  <a:gd name="connsiteX2" fmla="*/ 273934 w 554086"/>
                  <a:gd name="connsiteY2" fmla="*/ 920 h 147418"/>
                  <a:gd name="connsiteX3" fmla="*/ 456023 w 554086"/>
                  <a:gd name="connsiteY3" fmla="*/ 12795 h 147418"/>
                  <a:gd name="connsiteX4" fmla="*/ 547166 w 554086"/>
                  <a:gd name="connsiteY4" fmla="*/ 70969 h 147418"/>
                  <a:gd name="connsiteX5" fmla="*/ 230392 w 554086"/>
                  <a:gd name="connsiteY5" fmla="*/ 147383 h 147418"/>
                  <a:gd name="connsiteX6" fmla="*/ 4760 w 554086"/>
                  <a:gd name="connsiteY6" fmla="*/ 80089 h 147418"/>
                  <a:gd name="connsiteX0" fmla="*/ 7001 w 556327"/>
                  <a:gd name="connsiteY0" fmla="*/ 80089 h 195238"/>
                  <a:gd name="connsiteX1" fmla="*/ 94468 w 556327"/>
                  <a:gd name="connsiteY1" fmla="*/ 25873 h 195238"/>
                  <a:gd name="connsiteX2" fmla="*/ 276175 w 556327"/>
                  <a:gd name="connsiteY2" fmla="*/ 920 h 195238"/>
                  <a:gd name="connsiteX3" fmla="*/ 458264 w 556327"/>
                  <a:gd name="connsiteY3" fmla="*/ 12795 h 195238"/>
                  <a:gd name="connsiteX4" fmla="*/ 549407 w 556327"/>
                  <a:gd name="connsiteY4" fmla="*/ 70969 h 195238"/>
                  <a:gd name="connsiteX5" fmla="*/ 273485 w 556327"/>
                  <a:gd name="connsiteY5" fmla="*/ 195220 h 195238"/>
                  <a:gd name="connsiteX6" fmla="*/ 7001 w 556327"/>
                  <a:gd name="connsiteY6" fmla="*/ 80089 h 195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6327" h="195238">
                    <a:moveTo>
                      <a:pt x="7001" y="80089"/>
                    </a:moveTo>
                    <a:cubicBezTo>
                      <a:pt x="-22835" y="51865"/>
                      <a:pt x="49606" y="39068"/>
                      <a:pt x="94468" y="25873"/>
                    </a:cubicBezTo>
                    <a:cubicBezTo>
                      <a:pt x="182874" y="15433"/>
                      <a:pt x="215542" y="3100"/>
                      <a:pt x="276175" y="920"/>
                    </a:cubicBezTo>
                    <a:cubicBezTo>
                      <a:pt x="336808" y="-1260"/>
                      <a:pt x="413402" y="-400"/>
                      <a:pt x="458264" y="12795"/>
                    </a:cubicBezTo>
                    <a:cubicBezTo>
                      <a:pt x="503126" y="25990"/>
                      <a:pt x="579755" y="49198"/>
                      <a:pt x="549407" y="70969"/>
                    </a:cubicBezTo>
                    <a:cubicBezTo>
                      <a:pt x="519059" y="92740"/>
                      <a:pt x="363886" y="193700"/>
                      <a:pt x="273485" y="195220"/>
                    </a:cubicBezTo>
                    <a:cubicBezTo>
                      <a:pt x="183084" y="196740"/>
                      <a:pt x="36837" y="108313"/>
                      <a:pt x="7001" y="80089"/>
                    </a:cubicBezTo>
                    <a:close/>
                  </a:path>
                </a:pathLst>
              </a:custGeom>
              <a:gradFill>
                <a:gsLst>
                  <a:gs pos="0">
                    <a:srgbClr val="F4DDB3"/>
                  </a:gs>
                  <a:gs pos="100000">
                    <a:srgbClr val="DBC6A0"/>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grpSp>
        <p:grpSp>
          <p:nvGrpSpPr>
            <p:cNvPr id="492" name="Group 491">
              <a:extLst>
                <a:ext uri="{FF2B5EF4-FFF2-40B4-BE49-F238E27FC236}">
                  <a16:creationId xmlns:a16="http://schemas.microsoft.com/office/drawing/2014/main" id="{DAB26AD7-A8B6-CB47-A058-FCB5C3A35901}"/>
                </a:ext>
              </a:extLst>
            </p:cNvPr>
            <p:cNvGrpSpPr/>
            <p:nvPr/>
          </p:nvGrpSpPr>
          <p:grpSpPr>
            <a:xfrm>
              <a:off x="5880039" y="2802959"/>
              <a:ext cx="1063467" cy="387372"/>
              <a:chOff x="6217341" y="3189079"/>
              <a:chExt cx="835520" cy="304342"/>
            </a:xfrm>
          </p:grpSpPr>
          <p:sp>
            <p:nvSpPr>
              <p:cNvPr id="493" name="Rectangle 492">
                <a:extLst>
                  <a:ext uri="{FF2B5EF4-FFF2-40B4-BE49-F238E27FC236}">
                    <a16:creationId xmlns:a16="http://schemas.microsoft.com/office/drawing/2014/main" id="{C41770BE-18AD-2F4C-BE31-AA299682DC52}"/>
                  </a:ext>
                </a:extLst>
              </p:cNvPr>
              <p:cNvSpPr/>
              <p:nvPr/>
            </p:nvSpPr>
            <p:spPr>
              <a:xfrm>
                <a:off x="6258036" y="3190966"/>
                <a:ext cx="794825" cy="302455"/>
              </a:xfrm>
              <a:prstGeom prst="rect">
                <a:avLst/>
              </a:prstGeom>
              <a:solidFill>
                <a:srgbClr val="DCE5E5"/>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494" name="Rectangle 493">
                <a:extLst>
                  <a:ext uri="{FF2B5EF4-FFF2-40B4-BE49-F238E27FC236}">
                    <a16:creationId xmlns:a16="http://schemas.microsoft.com/office/drawing/2014/main" id="{DC574448-F71E-344C-8C93-C63DBCFB0BA0}"/>
                  </a:ext>
                </a:extLst>
              </p:cNvPr>
              <p:cNvSpPr/>
              <p:nvPr/>
            </p:nvSpPr>
            <p:spPr>
              <a:xfrm>
                <a:off x="6217341" y="3189079"/>
                <a:ext cx="109972" cy="302455"/>
              </a:xfrm>
              <a:prstGeom prst="rect">
                <a:avLst/>
              </a:prstGeom>
              <a:solidFill>
                <a:schemeClr val="bg1">
                  <a:lumMod val="9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sp>
            <p:nvSpPr>
              <p:cNvPr id="495" name="Oval 4">
                <a:extLst>
                  <a:ext uri="{FF2B5EF4-FFF2-40B4-BE49-F238E27FC236}">
                    <a16:creationId xmlns:a16="http://schemas.microsoft.com/office/drawing/2014/main" id="{3BC79D8B-FD91-F74D-B027-957F044F9FFC}"/>
                  </a:ext>
                </a:extLst>
              </p:cNvPr>
              <p:cNvSpPr/>
              <p:nvPr/>
            </p:nvSpPr>
            <p:spPr>
              <a:xfrm>
                <a:off x="6405788" y="3252036"/>
                <a:ext cx="447685" cy="191953"/>
              </a:xfrm>
              <a:custGeom>
                <a:avLst/>
                <a:gdLst>
                  <a:gd name="connsiteX0" fmla="*/ 0 w 538348"/>
                  <a:gd name="connsiteY0" fmla="*/ 79169 h 158337"/>
                  <a:gd name="connsiteX1" fmla="*/ 269174 w 538348"/>
                  <a:gd name="connsiteY1" fmla="*/ 0 h 158337"/>
                  <a:gd name="connsiteX2" fmla="*/ 538348 w 538348"/>
                  <a:gd name="connsiteY2" fmla="*/ 79169 h 158337"/>
                  <a:gd name="connsiteX3" fmla="*/ 269174 w 538348"/>
                  <a:gd name="connsiteY3" fmla="*/ 158338 h 158337"/>
                  <a:gd name="connsiteX4" fmla="*/ 0 w 538348"/>
                  <a:gd name="connsiteY4" fmla="*/ 79169 h 158337"/>
                  <a:gd name="connsiteX0" fmla="*/ 6109 w 544457"/>
                  <a:gd name="connsiteY0" fmla="*/ 79169 h 158338"/>
                  <a:gd name="connsiteX1" fmla="*/ 275283 w 544457"/>
                  <a:gd name="connsiteY1" fmla="*/ 0 h 158338"/>
                  <a:gd name="connsiteX2" fmla="*/ 544457 w 544457"/>
                  <a:gd name="connsiteY2" fmla="*/ 79169 h 158338"/>
                  <a:gd name="connsiteX3" fmla="*/ 275283 w 544457"/>
                  <a:gd name="connsiteY3" fmla="*/ 158338 h 158338"/>
                  <a:gd name="connsiteX4" fmla="*/ 6109 w 544457"/>
                  <a:gd name="connsiteY4" fmla="*/ 79169 h 158338"/>
                  <a:gd name="connsiteX0" fmla="*/ 6109 w 544457"/>
                  <a:gd name="connsiteY0" fmla="*/ 79169 h 158338"/>
                  <a:gd name="connsiteX1" fmla="*/ 275283 w 544457"/>
                  <a:gd name="connsiteY1" fmla="*/ 0 h 158338"/>
                  <a:gd name="connsiteX2" fmla="*/ 544457 w 544457"/>
                  <a:gd name="connsiteY2" fmla="*/ 79169 h 158338"/>
                  <a:gd name="connsiteX3" fmla="*/ 275283 w 544457"/>
                  <a:gd name="connsiteY3" fmla="*/ 158338 h 158338"/>
                  <a:gd name="connsiteX4" fmla="*/ 6109 w 544457"/>
                  <a:gd name="connsiteY4" fmla="*/ 79169 h 158338"/>
                  <a:gd name="connsiteX0" fmla="*/ 8912 w 547260"/>
                  <a:gd name="connsiteY0" fmla="*/ 83005 h 162174"/>
                  <a:gd name="connsiteX1" fmla="*/ 84124 w 547260"/>
                  <a:gd name="connsiteY1" fmla="*/ 19669 h 162174"/>
                  <a:gd name="connsiteX2" fmla="*/ 278086 w 547260"/>
                  <a:gd name="connsiteY2" fmla="*/ 3836 h 162174"/>
                  <a:gd name="connsiteX3" fmla="*/ 547260 w 547260"/>
                  <a:gd name="connsiteY3" fmla="*/ 83005 h 162174"/>
                  <a:gd name="connsiteX4" fmla="*/ 278086 w 547260"/>
                  <a:gd name="connsiteY4" fmla="*/ 162174 h 162174"/>
                  <a:gd name="connsiteX5" fmla="*/ 8912 w 547260"/>
                  <a:gd name="connsiteY5" fmla="*/ 83005 h 162174"/>
                  <a:gd name="connsiteX0" fmla="*/ 8912 w 547260"/>
                  <a:gd name="connsiteY0" fmla="*/ 81271 h 160440"/>
                  <a:gd name="connsiteX1" fmla="*/ 84124 w 547260"/>
                  <a:gd name="connsiteY1" fmla="*/ 17935 h 160440"/>
                  <a:gd name="connsiteX2" fmla="*/ 278086 w 547260"/>
                  <a:gd name="connsiteY2" fmla="*/ 2102 h 160440"/>
                  <a:gd name="connsiteX3" fmla="*/ 547260 w 547260"/>
                  <a:gd name="connsiteY3" fmla="*/ 81271 h 160440"/>
                  <a:gd name="connsiteX4" fmla="*/ 278086 w 547260"/>
                  <a:gd name="connsiteY4" fmla="*/ 160440 h 160440"/>
                  <a:gd name="connsiteX5" fmla="*/ 8912 w 547260"/>
                  <a:gd name="connsiteY5" fmla="*/ 81271 h 160440"/>
                  <a:gd name="connsiteX0" fmla="*/ 8912 w 547260"/>
                  <a:gd name="connsiteY0" fmla="*/ 81756 h 160925"/>
                  <a:gd name="connsiteX1" fmla="*/ 84124 w 547260"/>
                  <a:gd name="connsiteY1" fmla="*/ 18420 h 160925"/>
                  <a:gd name="connsiteX2" fmla="*/ 278086 w 547260"/>
                  <a:gd name="connsiteY2" fmla="*/ 2587 h 160925"/>
                  <a:gd name="connsiteX3" fmla="*/ 547260 w 547260"/>
                  <a:gd name="connsiteY3" fmla="*/ 81756 h 160925"/>
                  <a:gd name="connsiteX4" fmla="*/ 278086 w 547260"/>
                  <a:gd name="connsiteY4" fmla="*/ 160925 h 160925"/>
                  <a:gd name="connsiteX5" fmla="*/ 8912 w 547260"/>
                  <a:gd name="connsiteY5" fmla="*/ 81756 h 160925"/>
                  <a:gd name="connsiteX0" fmla="*/ 8912 w 554463"/>
                  <a:gd name="connsiteY0" fmla="*/ 81756 h 160925"/>
                  <a:gd name="connsiteX1" fmla="*/ 84124 w 554463"/>
                  <a:gd name="connsiteY1" fmla="*/ 18420 h 160925"/>
                  <a:gd name="connsiteX2" fmla="*/ 278086 w 554463"/>
                  <a:gd name="connsiteY2" fmla="*/ 2587 h 160925"/>
                  <a:gd name="connsiteX3" fmla="*/ 460175 w 554463"/>
                  <a:gd name="connsiteY3" fmla="*/ 30296 h 160925"/>
                  <a:gd name="connsiteX4" fmla="*/ 547260 w 554463"/>
                  <a:gd name="connsiteY4" fmla="*/ 81756 h 160925"/>
                  <a:gd name="connsiteX5" fmla="*/ 278086 w 554463"/>
                  <a:gd name="connsiteY5" fmla="*/ 160925 h 160925"/>
                  <a:gd name="connsiteX6" fmla="*/ 8912 w 554463"/>
                  <a:gd name="connsiteY6" fmla="*/ 81756 h 160925"/>
                  <a:gd name="connsiteX0" fmla="*/ 8912 w 554463"/>
                  <a:gd name="connsiteY0" fmla="*/ 79458 h 158627"/>
                  <a:gd name="connsiteX1" fmla="*/ 84124 w 554463"/>
                  <a:gd name="connsiteY1" fmla="*/ 16122 h 158627"/>
                  <a:gd name="connsiteX2" fmla="*/ 278086 w 554463"/>
                  <a:gd name="connsiteY2" fmla="*/ 289 h 158627"/>
                  <a:gd name="connsiteX3" fmla="*/ 460175 w 554463"/>
                  <a:gd name="connsiteY3" fmla="*/ 12164 h 158627"/>
                  <a:gd name="connsiteX4" fmla="*/ 547260 w 554463"/>
                  <a:gd name="connsiteY4" fmla="*/ 79458 h 158627"/>
                  <a:gd name="connsiteX5" fmla="*/ 278086 w 554463"/>
                  <a:gd name="connsiteY5" fmla="*/ 158627 h 158627"/>
                  <a:gd name="connsiteX6" fmla="*/ 8912 w 554463"/>
                  <a:gd name="connsiteY6" fmla="*/ 79458 h 158627"/>
                  <a:gd name="connsiteX0" fmla="*/ 6256 w 551807"/>
                  <a:gd name="connsiteY0" fmla="*/ 79458 h 146752"/>
                  <a:gd name="connsiteX1" fmla="*/ 81468 w 551807"/>
                  <a:gd name="connsiteY1" fmla="*/ 16122 h 146752"/>
                  <a:gd name="connsiteX2" fmla="*/ 275430 w 551807"/>
                  <a:gd name="connsiteY2" fmla="*/ 289 h 146752"/>
                  <a:gd name="connsiteX3" fmla="*/ 457519 w 551807"/>
                  <a:gd name="connsiteY3" fmla="*/ 12164 h 146752"/>
                  <a:gd name="connsiteX4" fmla="*/ 544604 w 551807"/>
                  <a:gd name="connsiteY4" fmla="*/ 79458 h 146752"/>
                  <a:gd name="connsiteX5" fmla="*/ 231888 w 551807"/>
                  <a:gd name="connsiteY5" fmla="*/ 146752 h 146752"/>
                  <a:gd name="connsiteX6" fmla="*/ 6256 w 551807"/>
                  <a:gd name="connsiteY6" fmla="*/ 79458 h 146752"/>
                  <a:gd name="connsiteX0" fmla="*/ 6256 w 555582"/>
                  <a:gd name="connsiteY0" fmla="*/ 79458 h 146787"/>
                  <a:gd name="connsiteX1" fmla="*/ 81468 w 555582"/>
                  <a:gd name="connsiteY1" fmla="*/ 16122 h 146787"/>
                  <a:gd name="connsiteX2" fmla="*/ 275430 w 555582"/>
                  <a:gd name="connsiteY2" fmla="*/ 289 h 146787"/>
                  <a:gd name="connsiteX3" fmla="*/ 457519 w 555582"/>
                  <a:gd name="connsiteY3" fmla="*/ 12164 h 146787"/>
                  <a:gd name="connsiteX4" fmla="*/ 548662 w 555582"/>
                  <a:gd name="connsiteY4" fmla="*/ 70338 h 146787"/>
                  <a:gd name="connsiteX5" fmla="*/ 231888 w 555582"/>
                  <a:gd name="connsiteY5" fmla="*/ 146752 h 146787"/>
                  <a:gd name="connsiteX6" fmla="*/ 6256 w 555582"/>
                  <a:gd name="connsiteY6" fmla="*/ 79458 h 146787"/>
                  <a:gd name="connsiteX0" fmla="*/ 6256 w 555582"/>
                  <a:gd name="connsiteY0" fmla="*/ 79458 h 146787"/>
                  <a:gd name="connsiteX1" fmla="*/ 81468 w 555582"/>
                  <a:gd name="connsiteY1" fmla="*/ 16122 h 146787"/>
                  <a:gd name="connsiteX2" fmla="*/ 275430 w 555582"/>
                  <a:gd name="connsiteY2" fmla="*/ 289 h 146787"/>
                  <a:gd name="connsiteX3" fmla="*/ 457519 w 555582"/>
                  <a:gd name="connsiteY3" fmla="*/ 12164 h 146787"/>
                  <a:gd name="connsiteX4" fmla="*/ 548662 w 555582"/>
                  <a:gd name="connsiteY4" fmla="*/ 70338 h 146787"/>
                  <a:gd name="connsiteX5" fmla="*/ 231888 w 555582"/>
                  <a:gd name="connsiteY5" fmla="*/ 146752 h 146787"/>
                  <a:gd name="connsiteX6" fmla="*/ 6256 w 555582"/>
                  <a:gd name="connsiteY6" fmla="*/ 79458 h 146787"/>
                  <a:gd name="connsiteX0" fmla="*/ 4760 w 554086"/>
                  <a:gd name="connsiteY0" fmla="*/ 80089 h 147418"/>
                  <a:gd name="connsiteX1" fmla="*/ 92227 w 554086"/>
                  <a:gd name="connsiteY1" fmla="*/ 25873 h 147418"/>
                  <a:gd name="connsiteX2" fmla="*/ 273934 w 554086"/>
                  <a:gd name="connsiteY2" fmla="*/ 920 h 147418"/>
                  <a:gd name="connsiteX3" fmla="*/ 456023 w 554086"/>
                  <a:gd name="connsiteY3" fmla="*/ 12795 h 147418"/>
                  <a:gd name="connsiteX4" fmla="*/ 547166 w 554086"/>
                  <a:gd name="connsiteY4" fmla="*/ 70969 h 147418"/>
                  <a:gd name="connsiteX5" fmla="*/ 230392 w 554086"/>
                  <a:gd name="connsiteY5" fmla="*/ 147383 h 147418"/>
                  <a:gd name="connsiteX6" fmla="*/ 4760 w 554086"/>
                  <a:gd name="connsiteY6" fmla="*/ 80089 h 147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4086" h="147418">
                    <a:moveTo>
                      <a:pt x="4760" y="80089"/>
                    </a:moveTo>
                    <a:cubicBezTo>
                      <a:pt x="-18267" y="59837"/>
                      <a:pt x="47365" y="39068"/>
                      <a:pt x="92227" y="25873"/>
                    </a:cubicBezTo>
                    <a:cubicBezTo>
                      <a:pt x="180633" y="15433"/>
                      <a:pt x="213301" y="3100"/>
                      <a:pt x="273934" y="920"/>
                    </a:cubicBezTo>
                    <a:cubicBezTo>
                      <a:pt x="334567" y="-1260"/>
                      <a:pt x="411161" y="-400"/>
                      <a:pt x="456023" y="12795"/>
                    </a:cubicBezTo>
                    <a:cubicBezTo>
                      <a:pt x="500885" y="25990"/>
                      <a:pt x="577514" y="49198"/>
                      <a:pt x="547166" y="70969"/>
                    </a:cubicBezTo>
                    <a:cubicBezTo>
                      <a:pt x="516818" y="92740"/>
                      <a:pt x="320793" y="145863"/>
                      <a:pt x="230392" y="147383"/>
                    </a:cubicBezTo>
                    <a:cubicBezTo>
                      <a:pt x="139991" y="148903"/>
                      <a:pt x="27787" y="100341"/>
                      <a:pt x="4760" y="80089"/>
                    </a:cubicBezTo>
                    <a:close/>
                  </a:path>
                </a:pathLst>
              </a:custGeom>
              <a:gradFill>
                <a:gsLst>
                  <a:gs pos="0">
                    <a:srgbClr val="B09F80">
                      <a:alpha val="90000"/>
                    </a:srgbClr>
                  </a:gs>
                  <a:gs pos="99000">
                    <a:srgbClr val="B09F80">
                      <a:alpha val="75000"/>
                    </a:srgbClr>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grpSp>
      </p:grpSp>
      <p:pic>
        <p:nvPicPr>
          <p:cNvPr id="527" name="Picture 526">
            <a:extLst>
              <a:ext uri="{FF2B5EF4-FFF2-40B4-BE49-F238E27FC236}">
                <a16:creationId xmlns:a16="http://schemas.microsoft.com/office/drawing/2014/main" id="{188B43AD-6D99-5042-9677-4076A47CEFC1}"/>
              </a:ext>
            </a:extLst>
          </p:cNvPr>
          <p:cNvPicPr>
            <a:picLocks noChangeAspect="1"/>
          </p:cNvPicPr>
          <p:nvPr/>
        </p:nvPicPr>
        <p:blipFill>
          <a:blip r:embed="rId17"/>
          <a:stretch>
            <a:fillRect/>
          </a:stretch>
        </p:blipFill>
        <p:spPr>
          <a:xfrm>
            <a:off x="23145441" y="6741002"/>
            <a:ext cx="8229600" cy="3771900"/>
          </a:xfrm>
          <a:prstGeom prst="rect">
            <a:avLst/>
          </a:prstGeom>
        </p:spPr>
      </p:pic>
      <p:sp>
        <p:nvSpPr>
          <p:cNvPr id="530" name="TextBox 529">
            <a:extLst>
              <a:ext uri="{FF2B5EF4-FFF2-40B4-BE49-F238E27FC236}">
                <a16:creationId xmlns:a16="http://schemas.microsoft.com/office/drawing/2014/main" id="{F64BE61C-BAB0-8940-AAAE-937FEA6EE79E}"/>
              </a:ext>
            </a:extLst>
          </p:cNvPr>
          <p:cNvSpPr txBox="1"/>
          <p:nvPr/>
        </p:nvSpPr>
        <p:spPr>
          <a:xfrm>
            <a:off x="25744569" y="6554971"/>
            <a:ext cx="4345004" cy="461665"/>
          </a:xfrm>
          <a:prstGeom prst="rect">
            <a:avLst/>
          </a:prstGeom>
          <a:noFill/>
        </p:spPr>
        <p:txBody>
          <a:bodyPr wrap="square" rtlCol="0">
            <a:spAutoFit/>
          </a:bodyPr>
          <a:lstStyle/>
          <a:p>
            <a:pPr algn="just"/>
            <a:r>
              <a:rPr lang="en-US" sz="2400" dirty="0">
                <a:latin typeface="Myriad Pro" panose="020B0503030403020204" pitchFamily="34" charset="0"/>
              </a:rPr>
              <a:t>SIMlens design concept</a:t>
            </a:r>
          </a:p>
        </p:txBody>
      </p:sp>
      <p:pic>
        <p:nvPicPr>
          <p:cNvPr id="1286" name="Picture 1285">
            <a:extLst>
              <a:ext uri="{FF2B5EF4-FFF2-40B4-BE49-F238E27FC236}">
                <a16:creationId xmlns:a16="http://schemas.microsoft.com/office/drawing/2014/main" id="{69523C5D-275C-2049-80B5-9408AE532A6B}"/>
              </a:ext>
            </a:extLst>
          </p:cNvPr>
          <p:cNvPicPr>
            <a:picLocks noChangeAspect="1"/>
          </p:cNvPicPr>
          <p:nvPr/>
        </p:nvPicPr>
        <p:blipFill rotWithShape="1">
          <a:blip r:embed="rId18"/>
          <a:srcRect t="3116"/>
          <a:stretch/>
        </p:blipFill>
        <p:spPr>
          <a:xfrm>
            <a:off x="32344732" y="7652084"/>
            <a:ext cx="10569189" cy="12141076"/>
          </a:xfrm>
          <a:prstGeom prst="rect">
            <a:avLst/>
          </a:prstGeom>
        </p:spPr>
      </p:pic>
      <p:sp>
        <p:nvSpPr>
          <p:cNvPr id="537" name="TextBox 536">
            <a:extLst>
              <a:ext uri="{FF2B5EF4-FFF2-40B4-BE49-F238E27FC236}">
                <a16:creationId xmlns:a16="http://schemas.microsoft.com/office/drawing/2014/main" id="{79F11161-E0E8-EB4D-9A73-3C4E6F098BCD}"/>
              </a:ext>
            </a:extLst>
          </p:cNvPr>
          <p:cNvSpPr txBox="1"/>
          <p:nvPr/>
        </p:nvSpPr>
        <p:spPr>
          <a:xfrm>
            <a:off x="33283215" y="19830871"/>
            <a:ext cx="9220198" cy="1200329"/>
          </a:xfrm>
          <a:prstGeom prst="rect">
            <a:avLst/>
          </a:prstGeom>
          <a:noFill/>
        </p:spPr>
        <p:txBody>
          <a:bodyPr wrap="square" rtlCol="0">
            <a:spAutoFit/>
          </a:bodyPr>
          <a:lstStyle/>
          <a:p>
            <a:pPr algn="just"/>
            <a:r>
              <a:rPr lang="en-US" sz="2400" i="1" dirty="0">
                <a:latin typeface="Myriad Pro" panose="020B0503030403020204" pitchFamily="34" charset="0"/>
              </a:rPr>
              <a:t>The same region of the tissue is imaged with 10X and 20X air-based objectives and a SIMlens, demonstrating the ability to rapidly switch between objectives to zoom into regions of interest in the specimen.</a:t>
            </a:r>
          </a:p>
        </p:txBody>
      </p:sp>
      <p:pic>
        <p:nvPicPr>
          <p:cNvPr id="1297" name="Picture 1296">
            <a:extLst>
              <a:ext uri="{FF2B5EF4-FFF2-40B4-BE49-F238E27FC236}">
                <a16:creationId xmlns:a16="http://schemas.microsoft.com/office/drawing/2014/main" id="{35D57EF8-FA72-D84E-8D7E-403BD0B35E8A}"/>
              </a:ext>
            </a:extLst>
          </p:cNvPr>
          <p:cNvPicPr>
            <a:picLocks noChangeAspect="1"/>
          </p:cNvPicPr>
          <p:nvPr/>
        </p:nvPicPr>
        <p:blipFill>
          <a:blip r:embed="rId19"/>
          <a:stretch>
            <a:fillRect/>
          </a:stretch>
        </p:blipFill>
        <p:spPr>
          <a:xfrm>
            <a:off x="33212495" y="22877230"/>
            <a:ext cx="9867626" cy="6394819"/>
          </a:xfrm>
          <a:prstGeom prst="rect">
            <a:avLst/>
          </a:prstGeom>
        </p:spPr>
      </p:pic>
      <p:grpSp>
        <p:nvGrpSpPr>
          <p:cNvPr id="577" name="Group 576">
            <a:extLst>
              <a:ext uri="{FF2B5EF4-FFF2-40B4-BE49-F238E27FC236}">
                <a16:creationId xmlns:a16="http://schemas.microsoft.com/office/drawing/2014/main" id="{24DE5702-1519-6441-8851-C669C2934158}"/>
              </a:ext>
            </a:extLst>
          </p:cNvPr>
          <p:cNvGrpSpPr/>
          <p:nvPr/>
        </p:nvGrpSpPr>
        <p:grpSpPr>
          <a:xfrm>
            <a:off x="22845596" y="22340643"/>
            <a:ext cx="9466903" cy="6386531"/>
            <a:chOff x="3648398" y="1689002"/>
            <a:chExt cx="6982958" cy="4710821"/>
          </a:xfrm>
        </p:grpSpPr>
        <p:pic>
          <p:nvPicPr>
            <p:cNvPr id="578" name="Picture 577">
              <a:extLst>
                <a:ext uri="{FF2B5EF4-FFF2-40B4-BE49-F238E27FC236}">
                  <a16:creationId xmlns:a16="http://schemas.microsoft.com/office/drawing/2014/main" id="{31FCF644-4BE0-8842-A406-3D0920A55990}"/>
                </a:ext>
              </a:extLst>
            </p:cNvPr>
            <p:cNvPicPr>
              <a:picLocks noChangeAspect="1"/>
            </p:cNvPicPr>
            <p:nvPr/>
          </p:nvPicPr>
          <p:blipFill rotWithShape="1">
            <a:blip r:embed="rId20"/>
            <a:srcRect l="17507" r="8171" b="12525"/>
            <a:stretch/>
          </p:blipFill>
          <p:spPr>
            <a:xfrm>
              <a:off x="3648398" y="1689002"/>
              <a:ext cx="6982958" cy="4710821"/>
            </a:xfrm>
            <a:prstGeom prst="rect">
              <a:avLst/>
            </a:prstGeom>
          </p:spPr>
        </p:pic>
        <p:grpSp>
          <p:nvGrpSpPr>
            <p:cNvPr id="579" name="Group 578">
              <a:extLst>
                <a:ext uri="{FF2B5EF4-FFF2-40B4-BE49-F238E27FC236}">
                  <a16:creationId xmlns:a16="http://schemas.microsoft.com/office/drawing/2014/main" id="{966DD4DD-6806-8346-BAD6-0B841F23392D}"/>
                </a:ext>
              </a:extLst>
            </p:cNvPr>
            <p:cNvGrpSpPr/>
            <p:nvPr/>
          </p:nvGrpSpPr>
          <p:grpSpPr>
            <a:xfrm>
              <a:off x="6222599" y="2840292"/>
              <a:ext cx="1877605" cy="128362"/>
              <a:chOff x="4932824" y="2473694"/>
              <a:chExt cx="1877605" cy="128362"/>
            </a:xfrm>
          </p:grpSpPr>
          <p:sp>
            <p:nvSpPr>
              <p:cNvPr id="580" name="Rectangle 579">
                <a:extLst>
                  <a:ext uri="{FF2B5EF4-FFF2-40B4-BE49-F238E27FC236}">
                    <a16:creationId xmlns:a16="http://schemas.microsoft.com/office/drawing/2014/main" id="{CD915FCF-FDC0-D147-BE46-B1F3BF550865}"/>
                  </a:ext>
                </a:extLst>
              </p:cNvPr>
              <p:cNvSpPr/>
              <p:nvPr/>
            </p:nvSpPr>
            <p:spPr>
              <a:xfrm flipV="1">
                <a:off x="4932824" y="2556337"/>
                <a:ext cx="1877605" cy="45719"/>
              </a:xfrm>
              <a:prstGeom prst="rect">
                <a:avLst/>
              </a:prstGeom>
              <a:solidFill>
                <a:schemeClr val="bg1">
                  <a:lumMod val="95000"/>
                  <a:alpha val="50000"/>
                </a:schemeClr>
              </a:solid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581" name="Freeform 580">
                <a:extLst>
                  <a:ext uri="{FF2B5EF4-FFF2-40B4-BE49-F238E27FC236}">
                    <a16:creationId xmlns:a16="http://schemas.microsoft.com/office/drawing/2014/main" id="{40618756-9703-D14C-A4EA-992EEE5BBC7E}"/>
                  </a:ext>
                </a:extLst>
              </p:cNvPr>
              <p:cNvSpPr/>
              <p:nvPr/>
            </p:nvSpPr>
            <p:spPr>
              <a:xfrm rot="10800000">
                <a:off x="5642240" y="2473694"/>
                <a:ext cx="509225" cy="79129"/>
              </a:xfrm>
              <a:custGeom>
                <a:avLst/>
                <a:gdLst>
                  <a:gd name="connsiteX0" fmla="*/ 0 w 538348"/>
                  <a:gd name="connsiteY0" fmla="*/ 59377 h 332509"/>
                  <a:gd name="connsiteX1" fmla="*/ 122712 w 538348"/>
                  <a:gd name="connsiteY1" fmla="*/ 233548 h 332509"/>
                  <a:gd name="connsiteX2" fmla="*/ 352301 w 538348"/>
                  <a:gd name="connsiteY2" fmla="*/ 332509 h 332509"/>
                  <a:gd name="connsiteX3" fmla="*/ 510639 w 538348"/>
                  <a:gd name="connsiteY3" fmla="*/ 205839 h 332509"/>
                  <a:gd name="connsiteX4" fmla="*/ 538348 w 538348"/>
                  <a:gd name="connsiteY4" fmla="*/ 31668 h 332509"/>
                  <a:gd name="connsiteX5" fmla="*/ 387927 w 538348"/>
                  <a:gd name="connsiteY5" fmla="*/ 0 h 332509"/>
                  <a:gd name="connsiteX6" fmla="*/ 0 w 538348"/>
                  <a:gd name="connsiteY6" fmla="*/ 59377 h 332509"/>
                  <a:gd name="connsiteX0" fmla="*/ 10341 w 548689"/>
                  <a:gd name="connsiteY0" fmla="*/ 59377 h 332768"/>
                  <a:gd name="connsiteX1" fmla="*/ 133053 w 548689"/>
                  <a:gd name="connsiteY1" fmla="*/ 233548 h 332768"/>
                  <a:gd name="connsiteX2" fmla="*/ 362642 w 548689"/>
                  <a:gd name="connsiteY2" fmla="*/ 332509 h 332768"/>
                  <a:gd name="connsiteX3" fmla="*/ 520980 w 548689"/>
                  <a:gd name="connsiteY3" fmla="*/ 205839 h 332768"/>
                  <a:gd name="connsiteX4" fmla="*/ 548689 w 548689"/>
                  <a:gd name="connsiteY4" fmla="*/ 31668 h 332768"/>
                  <a:gd name="connsiteX5" fmla="*/ 398268 w 548689"/>
                  <a:gd name="connsiteY5" fmla="*/ 0 h 332768"/>
                  <a:gd name="connsiteX6" fmla="*/ 10341 w 548689"/>
                  <a:gd name="connsiteY6" fmla="*/ 59377 h 332768"/>
                  <a:gd name="connsiteX0" fmla="*/ 10341 w 548689"/>
                  <a:gd name="connsiteY0" fmla="*/ 59377 h 343016"/>
                  <a:gd name="connsiteX1" fmla="*/ 133053 w 548689"/>
                  <a:gd name="connsiteY1" fmla="*/ 233548 h 343016"/>
                  <a:gd name="connsiteX2" fmla="*/ 362642 w 548689"/>
                  <a:gd name="connsiteY2" fmla="*/ 332509 h 343016"/>
                  <a:gd name="connsiteX3" fmla="*/ 520980 w 548689"/>
                  <a:gd name="connsiteY3" fmla="*/ 205839 h 343016"/>
                  <a:gd name="connsiteX4" fmla="*/ 548689 w 548689"/>
                  <a:gd name="connsiteY4" fmla="*/ 31668 h 343016"/>
                  <a:gd name="connsiteX5" fmla="*/ 398268 w 548689"/>
                  <a:gd name="connsiteY5" fmla="*/ 0 h 343016"/>
                  <a:gd name="connsiteX6" fmla="*/ 10341 w 548689"/>
                  <a:gd name="connsiteY6" fmla="*/ 59377 h 343016"/>
                  <a:gd name="connsiteX0" fmla="*/ 10341 w 563000"/>
                  <a:gd name="connsiteY0" fmla="*/ 59377 h 343016"/>
                  <a:gd name="connsiteX1" fmla="*/ 133053 w 563000"/>
                  <a:gd name="connsiteY1" fmla="*/ 233548 h 343016"/>
                  <a:gd name="connsiteX2" fmla="*/ 362642 w 563000"/>
                  <a:gd name="connsiteY2" fmla="*/ 332509 h 343016"/>
                  <a:gd name="connsiteX3" fmla="*/ 520980 w 563000"/>
                  <a:gd name="connsiteY3" fmla="*/ 205839 h 343016"/>
                  <a:gd name="connsiteX4" fmla="*/ 548689 w 563000"/>
                  <a:gd name="connsiteY4" fmla="*/ 31668 h 343016"/>
                  <a:gd name="connsiteX5" fmla="*/ 398268 w 563000"/>
                  <a:gd name="connsiteY5" fmla="*/ 0 h 343016"/>
                  <a:gd name="connsiteX6" fmla="*/ 10341 w 563000"/>
                  <a:gd name="connsiteY6" fmla="*/ 59377 h 343016"/>
                  <a:gd name="connsiteX0" fmla="*/ 10341 w 551947"/>
                  <a:gd name="connsiteY0" fmla="*/ 59377 h 343016"/>
                  <a:gd name="connsiteX1" fmla="*/ 133053 w 551947"/>
                  <a:gd name="connsiteY1" fmla="*/ 233548 h 343016"/>
                  <a:gd name="connsiteX2" fmla="*/ 362642 w 551947"/>
                  <a:gd name="connsiteY2" fmla="*/ 332509 h 343016"/>
                  <a:gd name="connsiteX3" fmla="*/ 520980 w 551947"/>
                  <a:gd name="connsiteY3" fmla="*/ 205839 h 343016"/>
                  <a:gd name="connsiteX4" fmla="*/ 548689 w 551947"/>
                  <a:gd name="connsiteY4" fmla="*/ 31668 h 343016"/>
                  <a:gd name="connsiteX5" fmla="*/ 398268 w 551947"/>
                  <a:gd name="connsiteY5" fmla="*/ 0 h 343016"/>
                  <a:gd name="connsiteX6" fmla="*/ 10341 w 551947"/>
                  <a:gd name="connsiteY6" fmla="*/ 59377 h 343016"/>
                  <a:gd name="connsiteX0" fmla="*/ 10341 w 548689"/>
                  <a:gd name="connsiteY0" fmla="*/ 59377 h 343016"/>
                  <a:gd name="connsiteX1" fmla="*/ 133053 w 548689"/>
                  <a:gd name="connsiteY1" fmla="*/ 233548 h 343016"/>
                  <a:gd name="connsiteX2" fmla="*/ 362642 w 548689"/>
                  <a:gd name="connsiteY2" fmla="*/ 332509 h 343016"/>
                  <a:gd name="connsiteX3" fmla="*/ 520980 w 548689"/>
                  <a:gd name="connsiteY3" fmla="*/ 205839 h 343016"/>
                  <a:gd name="connsiteX4" fmla="*/ 548689 w 548689"/>
                  <a:gd name="connsiteY4" fmla="*/ 31668 h 343016"/>
                  <a:gd name="connsiteX5" fmla="*/ 398268 w 548689"/>
                  <a:gd name="connsiteY5" fmla="*/ 0 h 343016"/>
                  <a:gd name="connsiteX6" fmla="*/ 10341 w 548689"/>
                  <a:gd name="connsiteY6" fmla="*/ 59377 h 343016"/>
                  <a:gd name="connsiteX0" fmla="*/ 0 w 538348"/>
                  <a:gd name="connsiteY0" fmla="*/ 59377 h 343016"/>
                  <a:gd name="connsiteX1" fmla="*/ 122712 w 538348"/>
                  <a:gd name="connsiteY1" fmla="*/ 233548 h 343016"/>
                  <a:gd name="connsiteX2" fmla="*/ 352301 w 538348"/>
                  <a:gd name="connsiteY2" fmla="*/ 332509 h 343016"/>
                  <a:gd name="connsiteX3" fmla="*/ 510639 w 538348"/>
                  <a:gd name="connsiteY3" fmla="*/ 205839 h 343016"/>
                  <a:gd name="connsiteX4" fmla="*/ 538348 w 538348"/>
                  <a:gd name="connsiteY4" fmla="*/ 31668 h 343016"/>
                  <a:gd name="connsiteX5" fmla="*/ 387927 w 538348"/>
                  <a:gd name="connsiteY5" fmla="*/ 0 h 343016"/>
                  <a:gd name="connsiteX6" fmla="*/ 0 w 538348"/>
                  <a:gd name="connsiteY6" fmla="*/ 59377 h 343016"/>
                  <a:gd name="connsiteX0" fmla="*/ 0 w 538348"/>
                  <a:gd name="connsiteY0" fmla="*/ 27709 h 311348"/>
                  <a:gd name="connsiteX1" fmla="*/ 122712 w 538348"/>
                  <a:gd name="connsiteY1" fmla="*/ 201880 h 311348"/>
                  <a:gd name="connsiteX2" fmla="*/ 352301 w 538348"/>
                  <a:gd name="connsiteY2" fmla="*/ 300841 h 311348"/>
                  <a:gd name="connsiteX3" fmla="*/ 510639 w 538348"/>
                  <a:gd name="connsiteY3" fmla="*/ 174171 h 311348"/>
                  <a:gd name="connsiteX4" fmla="*/ 538348 w 538348"/>
                  <a:gd name="connsiteY4" fmla="*/ 0 h 311348"/>
                  <a:gd name="connsiteX5" fmla="*/ 0 w 538348"/>
                  <a:gd name="connsiteY5" fmla="*/ 27709 h 311348"/>
                  <a:gd name="connsiteX0" fmla="*/ 0 w 538348"/>
                  <a:gd name="connsiteY0" fmla="*/ 2929 h 286568"/>
                  <a:gd name="connsiteX1" fmla="*/ 122712 w 538348"/>
                  <a:gd name="connsiteY1" fmla="*/ 177100 h 286568"/>
                  <a:gd name="connsiteX2" fmla="*/ 352301 w 538348"/>
                  <a:gd name="connsiteY2" fmla="*/ 276061 h 286568"/>
                  <a:gd name="connsiteX3" fmla="*/ 510639 w 538348"/>
                  <a:gd name="connsiteY3" fmla="*/ 149391 h 286568"/>
                  <a:gd name="connsiteX4" fmla="*/ 538348 w 538348"/>
                  <a:gd name="connsiteY4" fmla="*/ 867 h 286568"/>
                  <a:gd name="connsiteX5" fmla="*/ 0 w 538348"/>
                  <a:gd name="connsiteY5" fmla="*/ 2929 h 286568"/>
                  <a:gd name="connsiteX0" fmla="*/ 0 w 538348"/>
                  <a:gd name="connsiteY0" fmla="*/ 2929 h 187432"/>
                  <a:gd name="connsiteX1" fmla="*/ 122712 w 538348"/>
                  <a:gd name="connsiteY1" fmla="*/ 177100 h 187432"/>
                  <a:gd name="connsiteX2" fmla="*/ 510639 w 538348"/>
                  <a:gd name="connsiteY2" fmla="*/ 149391 h 187432"/>
                  <a:gd name="connsiteX3" fmla="*/ 538348 w 538348"/>
                  <a:gd name="connsiteY3" fmla="*/ 867 h 187432"/>
                  <a:gd name="connsiteX4" fmla="*/ 0 w 538348"/>
                  <a:gd name="connsiteY4" fmla="*/ 2929 h 187432"/>
                  <a:gd name="connsiteX0" fmla="*/ 0 w 538348"/>
                  <a:gd name="connsiteY0" fmla="*/ 2929 h 179044"/>
                  <a:gd name="connsiteX1" fmla="*/ 87357 w 538348"/>
                  <a:gd name="connsiteY1" fmla="*/ 165747 h 179044"/>
                  <a:gd name="connsiteX2" fmla="*/ 510639 w 538348"/>
                  <a:gd name="connsiteY2" fmla="*/ 149391 h 179044"/>
                  <a:gd name="connsiteX3" fmla="*/ 538348 w 538348"/>
                  <a:gd name="connsiteY3" fmla="*/ 867 h 179044"/>
                  <a:gd name="connsiteX4" fmla="*/ 0 w 538348"/>
                  <a:gd name="connsiteY4" fmla="*/ 2929 h 17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348" h="179044">
                    <a:moveTo>
                      <a:pt x="0" y="2929"/>
                    </a:moveTo>
                    <a:cubicBezTo>
                      <a:pt x="11216" y="117065"/>
                      <a:pt x="2251" y="141337"/>
                      <a:pt x="87357" y="165747"/>
                    </a:cubicBezTo>
                    <a:cubicBezTo>
                      <a:pt x="172464" y="190157"/>
                      <a:pt x="441366" y="178763"/>
                      <a:pt x="510639" y="149391"/>
                    </a:cubicBezTo>
                    <a:cubicBezTo>
                      <a:pt x="539667" y="103210"/>
                      <a:pt x="531091" y="70800"/>
                      <a:pt x="538348" y="867"/>
                    </a:cubicBezTo>
                    <a:cubicBezTo>
                      <a:pt x="358899" y="10103"/>
                      <a:pt x="179449" y="-6307"/>
                      <a:pt x="0" y="2929"/>
                    </a:cubicBezTo>
                    <a:close/>
                  </a:path>
                </a:pathLst>
              </a:custGeom>
              <a:gradFill>
                <a:gsLst>
                  <a:gs pos="0">
                    <a:srgbClr val="D0AF72">
                      <a:alpha val="60000"/>
                    </a:srgbClr>
                  </a:gs>
                  <a:gs pos="100000">
                    <a:srgbClr val="D0B685">
                      <a:alpha val="60000"/>
                    </a:srgbClr>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grpSp>
      </p:grpSp>
      <p:sp>
        <p:nvSpPr>
          <p:cNvPr id="582" name="TextBox 581">
            <a:extLst>
              <a:ext uri="{FF2B5EF4-FFF2-40B4-BE49-F238E27FC236}">
                <a16:creationId xmlns:a16="http://schemas.microsoft.com/office/drawing/2014/main" id="{D76AB7B6-A6D2-CF41-A1DF-05412FD9DC84}"/>
              </a:ext>
            </a:extLst>
          </p:cNvPr>
          <p:cNvSpPr txBox="1"/>
          <p:nvPr/>
        </p:nvSpPr>
        <p:spPr>
          <a:xfrm>
            <a:off x="22494454" y="20773345"/>
            <a:ext cx="20939545" cy="1692771"/>
          </a:xfrm>
          <a:prstGeom prst="rect">
            <a:avLst/>
          </a:prstGeom>
          <a:noFill/>
          <a:ln>
            <a:noFill/>
          </a:ln>
        </p:spPr>
        <p:txBody>
          <a:bodyPr wrap="square" rtlCol="0">
            <a:spAutoFit/>
          </a:bodyPr>
          <a:lstStyle/>
          <a:p>
            <a:r>
              <a:rPr lang="en-US" sz="3200" b="1" dirty="0">
                <a:latin typeface="Myriad Pro" panose="020B0503030403020204" pitchFamily="34" charset="0"/>
              </a:rPr>
              <a:t>Future studies:</a:t>
            </a:r>
          </a:p>
          <a:p>
            <a:r>
              <a:rPr lang="en-US" sz="2400" dirty="0">
                <a:latin typeface="Myriad Pro" panose="020B0503030403020204" pitchFamily="34" charset="0"/>
              </a:rPr>
              <a:t>Now that the design and performance of a SIMlens has been validated, our goal is to design and assemble a SIMlens-based OTLS microscope for imaging post-operative  prostatectomy specimens. The ability to rapidly screen at low magnification and subsequently zoom in at high resolution would enable rapid screening for lymphovascular invasion, a prognostic indicator that due to its sparse distribution in prostate tissue is difficult to identify with 2D conventional histology.</a:t>
            </a:r>
          </a:p>
        </p:txBody>
      </p:sp>
      <p:sp>
        <p:nvSpPr>
          <p:cNvPr id="583" name="Freeform 582">
            <a:extLst>
              <a:ext uri="{FF2B5EF4-FFF2-40B4-BE49-F238E27FC236}">
                <a16:creationId xmlns:a16="http://schemas.microsoft.com/office/drawing/2014/main" id="{CBE6C4E4-605D-2E46-B89A-C4F92AD33CA5}"/>
              </a:ext>
            </a:extLst>
          </p:cNvPr>
          <p:cNvSpPr/>
          <p:nvPr/>
        </p:nvSpPr>
        <p:spPr>
          <a:xfrm flipV="1">
            <a:off x="27274650" y="23469374"/>
            <a:ext cx="69916" cy="412961"/>
          </a:xfrm>
          <a:custGeom>
            <a:avLst/>
            <a:gdLst>
              <a:gd name="connsiteX0" fmla="*/ 0 w 54864"/>
              <a:gd name="connsiteY0" fmla="*/ 246888 h 246888"/>
              <a:gd name="connsiteX1" fmla="*/ 54864 w 54864"/>
              <a:gd name="connsiteY1" fmla="*/ 192024 h 246888"/>
              <a:gd name="connsiteX2" fmla="*/ 54864 w 54864"/>
              <a:gd name="connsiteY2" fmla="*/ 0 h 246888"/>
            </a:gdLst>
            <a:ahLst/>
            <a:cxnLst>
              <a:cxn ang="0">
                <a:pos x="connsiteX0" y="connsiteY0"/>
              </a:cxn>
              <a:cxn ang="0">
                <a:pos x="connsiteX1" y="connsiteY1"/>
              </a:cxn>
              <a:cxn ang="0">
                <a:pos x="connsiteX2" y="connsiteY2"/>
              </a:cxn>
            </a:cxnLst>
            <a:rect l="l" t="t" r="r" b="b"/>
            <a:pathLst>
              <a:path w="54864" h="246888">
                <a:moveTo>
                  <a:pt x="0" y="246888"/>
                </a:moveTo>
                <a:lnTo>
                  <a:pt x="54864" y="192024"/>
                </a:lnTo>
                <a:lnTo>
                  <a:pt x="54864" y="0"/>
                </a:lnTo>
              </a:path>
            </a:pathLst>
          </a:custGeom>
          <a:ln w="19050">
            <a:solidFill>
              <a:schemeClr val="bg1"/>
            </a:solidFill>
            <a:tailEnd type="oval"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a:solidFill>
                <a:schemeClr val="bg1"/>
              </a:solidFill>
            </a:endParaRPr>
          </a:p>
        </p:txBody>
      </p:sp>
      <p:sp>
        <p:nvSpPr>
          <p:cNvPr id="584" name="Rectangle 583">
            <a:extLst>
              <a:ext uri="{FF2B5EF4-FFF2-40B4-BE49-F238E27FC236}">
                <a16:creationId xmlns:a16="http://schemas.microsoft.com/office/drawing/2014/main" id="{FC7F1BF1-A43E-494C-8FA7-944F9F51DD31}"/>
              </a:ext>
            </a:extLst>
          </p:cNvPr>
          <p:cNvSpPr/>
          <p:nvPr/>
        </p:nvSpPr>
        <p:spPr>
          <a:xfrm>
            <a:off x="26184775" y="23155718"/>
            <a:ext cx="1957163" cy="461665"/>
          </a:xfrm>
          <a:prstGeom prst="rect">
            <a:avLst/>
          </a:prstGeom>
        </p:spPr>
        <p:txBody>
          <a:bodyPr wrap="square">
            <a:spAutoFit/>
          </a:bodyPr>
          <a:lstStyle/>
          <a:p>
            <a:r>
              <a:rPr lang="en-US" sz="2400" dirty="0">
                <a:solidFill>
                  <a:schemeClr val="bg1"/>
                </a:solidFill>
                <a:latin typeface="Myriad Pro" charset="0"/>
                <a:ea typeface="Myriad Pro" charset="0"/>
                <a:cs typeface="Myriad Pro" charset="0"/>
              </a:rPr>
              <a:t>Sample</a:t>
            </a:r>
          </a:p>
        </p:txBody>
      </p:sp>
      <p:grpSp>
        <p:nvGrpSpPr>
          <p:cNvPr id="586" name="Group 585">
            <a:extLst>
              <a:ext uri="{FF2B5EF4-FFF2-40B4-BE49-F238E27FC236}">
                <a16:creationId xmlns:a16="http://schemas.microsoft.com/office/drawing/2014/main" id="{79F2C833-0939-2546-B433-1295B4235EE5}"/>
              </a:ext>
            </a:extLst>
          </p:cNvPr>
          <p:cNvGrpSpPr/>
          <p:nvPr/>
        </p:nvGrpSpPr>
        <p:grpSpPr>
          <a:xfrm>
            <a:off x="26423416" y="24418941"/>
            <a:ext cx="2456385" cy="693507"/>
            <a:chOff x="5241461" y="5727317"/>
            <a:chExt cx="803146" cy="226750"/>
          </a:xfrm>
        </p:grpSpPr>
        <p:sp>
          <p:nvSpPr>
            <p:cNvPr id="587" name="Rectangle 586">
              <a:extLst>
                <a:ext uri="{FF2B5EF4-FFF2-40B4-BE49-F238E27FC236}">
                  <a16:creationId xmlns:a16="http://schemas.microsoft.com/office/drawing/2014/main" id="{9FF7BCBD-A67A-7841-9D27-5B887712A87A}"/>
                </a:ext>
              </a:extLst>
            </p:cNvPr>
            <p:cNvSpPr/>
            <p:nvPr/>
          </p:nvSpPr>
          <p:spPr>
            <a:xfrm>
              <a:off x="5241461" y="5727317"/>
              <a:ext cx="803146" cy="150947"/>
            </a:xfrm>
            <a:prstGeom prst="rect">
              <a:avLst/>
            </a:prstGeom>
          </p:spPr>
          <p:txBody>
            <a:bodyPr wrap="square">
              <a:spAutoFit/>
            </a:bodyPr>
            <a:lstStyle/>
            <a:p>
              <a:pPr algn="ctr"/>
              <a:r>
                <a:rPr lang="en-US" sz="2400" dirty="0">
                  <a:solidFill>
                    <a:schemeClr val="bg1"/>
                  </a:solidFill>
                  <a:latin typeface="Myriad Pro" charset="0"/>
                  <a:ea typeface="Myriad Pro" charset="0"/>
                  <a:cs typeface="Myriad Pro" charset="0"/>
                </a:rPr>
                <a:t>SIMlens</a:t>
              </a:r>
            </a:p>
          </p:txBody>
        </p:sp>
        <p:cxnSp>
          <p:nvCxnSpPr>
            <p:cNvPr id="593" name="Straight Connector 592">
              <a:extLst>
                <a:ext uri="{FF2B5EF4-FFF2-40B4-BE49-F238E27FC236}">
                  <a16:creationId xmlns:a16="http://schemas.microsoft.com/office/drawing/2014/main" id="{18D11CAF-1E2A-0040-9602-5FE1A2350DB6}"/>
                </a:ext>
              </a:extLst>
            </p:cNvPr>
            <p:cNvCxnSpPr>
              <a:cxnSpLocks/>
            </p:cNvCxnSpPr>
            <p:nvPr/>
          </p:nvCxnSpPr>
          <p:spPr>
            <a:xfrm flipV="1">
              <a:off x="5356342" y="5833963"/>
              <a:ext cx="117581" cy="108428"/>
            </a:xfrm>
            <a:prstGeom prst="line">
              <a:avLst/>
            </a:prstGeom>
            <a:ln w="19050">
              <a:solidFill>
                <a:schemeClr val="bg1"/>
              </a:solidFill>
              <a:headEnd type="oval" w="sm" len="sm"/>
              <a:tailEnd w="lg" len="lg"/>
            </a:ln>
          </p:spPr>
          <p:style>
            <a:lnRef idx="1">
              <a:schemeClr val="dk1"/>
            </a:lnRef>
            <a:fillRef idx="0">
              <a:schemeClr val="dk1"/>
            </a:fillRef>
            <a:effectRef idx="0">
              <a:schemeClr val="dk1"/>
            </a:effectRef>
            <a:fontRef idx="minor">
              <a:schemeClr val="tx1"/>
            </a:fontRef>
          </p:style>
        </p:cxnSp>
        <p:cxnSp>
          <p:nvCxnSpPr>
            <p:cNvPr id="681" name="Straight Connector 680">
              <a:extLst>
                <a:ext uri="{FF2B5EF4-FFF2-40B4-BE49-F238E27FC236}">
                  <a16:creationId xmlns:a16="http://schemas.microsoft.com/office/drawing/2014/main" id="{CD9720FB-1BA5-5640-A2EB-E4A72AE5ECE6}"/>
                </a:ext>
              </a:extLst>
            </p:cNvPr>
            <p:cNvCxnSpPr>
              <a:cxnSpLocks/>
            </p:cNvCxnSpPr>
            <p:nvPr/>
          </p:nvCxnSpPr>
          <p:spPr>
            <a:xfrm flipH="1" flipV="1">
              <a:off x="5807140" y="5835369"/>
              <a:ext cx="121458" cy="118698"/>
            </a:xfrm>
            <a:prstGeom prst="line">
              <a:avLst/>
            </a:prstGeom>
            <a:ln w="19050">
              <a:solidFill>
                <a:schemeClr val="bg1"/>
              </a:solidFill>
              <a:headEnd type="oval" w="sm" len="sm"/>
              <a:tailEnd w="lg" len="lg"/>
            </a:ln>
          </p:spPr>
          <p:style>
            <a:lnRef idx="1">
              <a:schemeClr val="dk1"/>
            </a:lnRef>
            <a:fillRef idx="0">
              <a:schemeClr val="dk1"/>
            </a:fillRef>
            <a:effectRef idx="0">
              <a:schemeClr val="dk1"/>
            </a:effectRef>
            <a:fontRef idx="minor">
              <a:schemeClr val="tx1"/>
            </a:fontRef>
          </p:style>
        </p:cxnSp>
      </p:grpSp>
      <p:sp>
        <p:nvSpPr>
          <p:cNvPr id="594" name="Rectangle 593">
            <a:extLst>
              <a:ext uri="{FF2B5EF4-FFF2-40B4-BE49-F238E27FC236}">
                <a16:creationId xmlns:a16="http://schemas.microsoft.com/office/drawing/2014/main" id="{A8A405A8-2D67-A84F-922A-87F896D12562}"/>
              </a:ext>
            </a:extLst>
          </p:cNvPr>
          <p:cNvSpPr/>
          <p:nvPr/>
        </p:nvSpPr>
        <p:spPr>
          <a:xfrm>
            <a:off x="22414935" y="23831264"/>
            <a:ext cx="2696869" cy="400110"/>
          </a:xfrm>
          <a:prstGeom prst="rect">
            <a:avLst/>
          </a:prstGeom>
        </p:spPr>
        <p:txBody>
          <a:bodyPr wrap="square">
            <a:spAutoFit/>
          </a:bodyPr>
          <a:lstStyle/>
          <a:p>
            <a:pPr algn="ctr"/>
            <a:r>
              <a:rPr lang="en-US" sz="2000" dirty="0">
                <a:solidFill>
                  <a:schemeClr val="bg1"/>
                </a:solidFill>
                <a:latin typeface="Myriad Pro" charset="0"/>
                <a:ea typeface="Myriad Pro" charset="0"/>
                <a:cs typeface="Myriad Pro" charset="0"/>
              </a:rPr>
              <a:t>Immersion bath</a:t>
            </a:r>
          </a:p>
        </p:txBody>
      </p:sp>
      <p:sp>
        <p:nvSpPr>
          <p:cNvPr id="596" name="TextBox 595">
            <a:extLst>
              <a:ext uri="{FF2B5EF4-FFF2-40B4-BE49-F238E27FC236}">
                <a16:creationId xmlns:a16="http://schemas.microsoft.com/office/drawing/2014/main" id="{206962EF-6167-184B-98E3-317C6B2C48A6}"/>
              </a:ext>
            </a:extLst>
          </p:cNvPr>
          <p:cNvSpPr txBox="1"/>
          <p:nvPr/>
        </p:nvSpPr>
        <p:spPr>
          <a:xfrm>
            <a:off x="23603650" y="26638349"/>
            <a:ext cx="1736373" cy="461665"/>
          </a:xfrm>
          <a:prstGeom prst="rect">
            <a:avLst/>
          </a:prstGeom>
          <a:noFill/>
        </p:spPr>
        <p:txBody>
          <a:bodyPr wrap="none" rtlCol="0">
            <a:spAutoFit/>
          </a:bodyPr>
          <a:lstStyle/>
          <a:p>
            <a:r>
              <a:rPr lang="en-US" sz="2400" dirty="0">
                <a:latin typeface="Myriad Pro" panose="020B0503030403020204" pitchFamily="34" charset="0"/>
              </a:rPr>
              <a:t>Illumination</a:t>
            </a:r>
          </a:p>
        </p:txBody>
      </p:sp>
      <p:sp>
        <p:nvSpPr>
          <p:cNvPr id="597" name="TextBox 596">
            <a:extLst>
              <a:ext uri="{FF2B5EF4-FFF2-40B4-BE49-F238E27FC236}">
                <a16:creationId xmlns:a16="http://schemas.microsoft.com/office/drawing/2014/main" id="{9156357A-2F5D-7443-8FD7-A3D7DECDE69F}"/>
              </a:ext>
            </a:extLst>
          </p:cNvPr>
          <p:cNvSpPr txBox="1"/>
          <p:nvPr/>
        </p:nvSpPr>
        <p:spPr>
          <a:xfrm>
            <a:off x="29779592" y="26333366"/>
            <a:ext cx="1794008" cy="1200329"/>
          </a:xfrm>
          <a:prstGeom prst="rect">
            <a:avLst/>
          </a:prstGeom>
          <a:noFill/>
        </p:spPr>
        <p:txBody>
          <a:bodyPr wrap="square" rtlCol="0">
            <a:spAutoFit/>
          </a:bodyPr>
          <a:lstStyle/>
          <a:p>
            <a:pPr algn="ctr"/>
            <a:r>
              <a:rPr lang="en-US" sz="2400" dirty="0">
                <a:latin typeface="Myriad Pro" panose="020B0503030403020204" pitchFamily="34" charset="0"/>
              </a:rPr>
              <a:t>Air-based detection objective(s)</a:t>
            </a:r>
          </a:p>
        </p:txBody>
      </p:sp>
      <p:grpSp>
        <p:nvGrpSpPr>
          <p:cNvPr id="1329" name="Group 1328">
            <a:extLst>
              <a:ext uri="{FF2B5EF4-FFF2-40B4-BE49-F238E27FC236}">
                <a16:creationId xmlns:a16="http://schemas.microsoft.com/office/drawing/2014/main" id="{113D72CA-5C2E-9B45-931B-556A6F818892}"/>
              </a:ext>
            </a:extLst>
          </p:cNvPr>
          <p:cNvGrpSpPr/>
          <p:nvPr/>
        </p:nvGrpSpPr>
        <p:grpSpPr>
          <a:xfrm>
            <a:off x="-379104" y="12527350"/>
            <a:ext cx="11924119" cy="5455850"/>
            <a:chOff x="-379104" y="13834302"/>
            <a:chExt cx="11924119" cy="5455850"/>
          </a:xfrm>
        </p:grpSpPr>
        <p:grpSp>
          <p:nvGrpSpPr>
            <p:cNvPr id="1280" name="Group 1279">
              <a:extLst>
                <a:ext uri="{FF2B5EF4-FFF2-40B4-BE49-F238E27FC236}">
                  <a16:creationId xmlns:a16="http://schemas.microsoft.com/office/drawing/2014/main" id="{5B372591-C819-7D48-A5CF-DBB0F4DF6812}"/>
                </a:ext>
              </a:extLst>
            </p:cNvPr>
            <p:cNvGrpSpPr/>
            <p:nvPr/>
          </p:nvGrpSpPr>
          <p:grpSpPr>
            <a:xfrm>
              <a:off x="-379104" y="13834302"/>
              <a:ext cx="11924119" cy="5455850"/>
              <a:chOff x="27387949" y="23995389"/>
              <a:chExt cx="8083759" cy="3698711"/>
            </a:xfrm>
          </p:grpSpPr>
          <p:pic>
            <p:nvPicPr>
              <p:cNvPr id="387" name="Picture 386">
                <a:extLst>
                  <a:ext uri="{FF2B5EF4-FFF2-40B4-BE49-F238E27FC236}">
                    <a16:creationId xmlns:a16="http://schemas.microsoft.com/office/drawing/2014/main" id="{9C00E935-7215-C244-8369-A5394B2836D8}"/>
                  </a:ext>
                </a:extLst>
              </p:cNvPr>
              <p:cNvPicPr>
                <a:picLocks noChangeAspect="1"/>
              </p:cNvPicPr>
              <p:nvPr/>
            </p:nvPicPr>
            <p:blipFill rotWithShape="1">
              <a:blip r:embed="rId21">
                <a:extLst>
                  <a:ext uri="{28A0092B-C50C-407E-A947-70E740481C1C}">
                    <a14:useLocalDpi xmlns:a14="http://schemas.microsoft.com/office/drawing/2010/main"/>
                  </a:ext>
                </a:extLst>
              </a:blip>
              <a:srcRect l="30636" t="31652" r="27413" b="43381"/>
              <a:stretch/>
            </p:blipFill>
            <p:spPr>
              <a:xfrm>
                <a:off x="27998087" y="24256988"/>
                <a:ext cx="7473621" cy="3437112"/>
              </a:xfrm>
              <a:prstGeom prst="rect">
                <a:avLst/>
              </a:prstGeom>
            </p:spPr>
          </p:pic>
          <p:sp>
            <p:nvSpPr>
              <p:cNvPr id="388" name="TextBox 387">
                <a:extLst>
                  <a:ext uri="{FF2B5EF4-FFF2-40B4-BE49-F238E27FC236}">
                    <a16:creationId xmlns:a16="http://schemas.microsoft.com/office/drawing/2014/main" id="{16A4D11E-B252-804D-9737-DF836663678E}"/>
                  </a:ext>
                </a:extLst>
              </p:cNvPr>
              <p:cNvSpPr txBox="1"/>
              <p:nvPr/>
            </p:nvSpPr>
            <p:spPr>
              <a:xfrm>
                <a:off x="30948024" y="26339337"/>
                <a:ext cx="1320860" cy="479901"/>
              </a:xfrm>
              <a:prstGeom prst="rect">
                <a:avLst/>
              </a:prstGeom>
              <a:noFill/>
            </p:spPr>
            <p:txBody>
              <a:bodyPr wrap="square" rtlCol="0">
                <a:spAutoFit/>
              </a:bodyPr>
              <a:lstStyle/>
              <a:p>
                <a:pPr algn="ctr"/>
                <a:r>
                  <a:rPr lang="en-US" sz="2000" dirty="0">
                    <a:latin typeface="Myriad Pro" panose="020B0503030403020204" pitchFamily="34" charset="0"/>
                    <a:ea typeface="Arial" charset="0"/>
                    <a:cs typeface="Arial" charset="0"/>
                  </a:rPr>
                  <a:t>Immersion chamber</a:t>
                </a:r>
              </a:p>
            </p:txBody>
          </p:sp>
          <p:sp>
            <p:nvSpPr>
              <p:cNvPr id="389" name="TextBox 388">
                <a:extLst>
                  <a:ext uri="{FF2B5EF4-FFF2-40B4-BE49-F238E27FC236}">
                    <a16:creationId xmlns:a16="http://schemas.microsoft.com/office/drawing/2014/main" id="{F7A662DF-8365-BE40-81CC-AC4C75F550FD}"/>
                  </a:ext>
                </a:extLst>
              </p:cNvPr>
              <p:cNvSpPr txBox="1"/>
              <p:nvPr/>
            </p:nvSpPr>
            <p:spPr>
              <a:xfrm>
                <a:off x="27387949" y="24839989"/>
                <a:ext cx="3301271" cy="250383"/>
              </a:xfrm>
              <a:prstGeom prst="rect">
                <a:avLst/>
              </a:prstGeom>
              <a:noFill/>
            </p:spPr>
            <p:txBody>
              <a:bodyPr wrap="square" rtlCol="0">
                <a:spAutoFit/>
              </a:bodyPr>
              <a:lstStyle/>
              <a:p>
                <a:pPr algn="ctr"/>
                <a:r>
                  <a:rPr lang="en-US" sz="1800" dirty="0">
                    <a:latin typeface="Myriad Pro" panose="020B0503030403020204" pitchFamily="34" charset="0"/>
                    <a:ea typeface="Arial" charset="0"/>
                    <a:cs typeface="Arial" charset="0"/>
                  </a:rPr>
                  <a:t>Immersion media</a:t>
                </a:r>
              </a:p>
            </p:txBody>
          </p:sp>
          <p:sp>
            <p:nvSpPr>
              <p:cNvPr id="390" name="TextBox 389">
                <a:extLst>
                  <a:ext uri="{FF2B5EF4-FFF2-40B4-BE49-F238E27FC236}">
                    <a16:creationId xmlns:a16="http://schemas.microsoft.com/office/drawing/2014/main" id="{DEC916CE-E605-9E4E-85CD-33F82673996D}"/>
                  </a:ext>
                </a:extLst>
              </p:cNvPr>
              <p:cNvSpPr txBox="1"/>
              <p:nvPr/>
            </p:nvSpPr>
            <p:spPr>
              <a:xfrm>
                <a:off x="29083360" y="26921846"/>
                <a:ext cx="1251615" cy="271249"/>
              </a:xfrm>
              <a:prstGeom prst="rect">
                <a:avLst/>
              </a:prstGeom>
              <a:noFill/>
            </p:spPr>
            <p:txBody>
              <a:bodyPr wrap="square" rtlCol="0">
                <a:spAutoFit/>
              </a:bodyPr>
              <a:lstStyle/>
              <a:p>
                <a:pPr algn="ctr"/>
                <a:r>
                  <a:rPr lang="en-US" sz="2000" dirty="0">
                    <a:latin typeface="Myriad Pro" panose="020B0503030403020204" pitchFamily="34" charset="0"/>
                    <a:ea typeface="Arial" charset="0"/>
                    <a:cs typeface="Arial" charset="0"/>
                  </a:rPr>
                  <a:t>Illumination</a:t>
                </a:r>
              </a:p>
            </p:txBody>
          </p:sp>
          <p:sp>
            <p:nvSpPr>
              <p:cNvPr id="391" name="TextBox 390">
                <a:extLst>
                  <a:ext uri="{FF2B5EF4-FFF2-40B4-BE49-F238E27FC236}">
                    <a16:creationId xmlns:a16="http://schemas.microsoft.com/office/drawing/2014/main" id="{9EF92090-DC5E-9E48-ABF8-5C20AAD7523D}"/>
                  </a:ext>
                </a:extLst>
              </p:cNvPr>
              <p:cNvSpPr txBox="1"/>
              <p:nvPr/>
            </p:nvSpPr>
            <p:spPr>
              <a:xfrm>
                <a:off x="33293880" y="26736979"/>
                <a:ext cx="948508" cy="271249"/>
              </a:xfrm>
              <a:prstGeom prst="rect">
                <a:avLst/>
              </a:prstGeom>
              <a:noFill/>
            </p:spPr>
            <p:txBody>
              <a:bodyPr wrap="square" rtlCol="0">
                <a:spAutoFit/>
              </a:bodyPr>
              <a:lstStyle/>
              <a:p>
                <a:pPr algn="ctr"/>
                <a:r>
                  <a:rPr lang="en-US" sz="2000" dirty="0">
                    <a:latin typeface="Myriad Pro" panose="020B0503030403020204" pitchFamily="34" charset="0"/>
                    <a:ea typeface="Arial" charset="0"/>
                    <a:cs typeface="Arial" charset="0"/>
                  </a:rPr>
                  <a:t>Detection</a:t>
                </a:r>
              </a:p>
            </p:txBody>
          </p:sp>
          <p:sp>
            <p:nvSpPr>
              <p:cNvPr id="392" name="Freeform 142">
                <a:extLst>
                  <a:ext uri="{FF2B5EF4-FFF2-40B4-BE49-F238E27FC236}">
                    <a16:creationId xmlns:a16="http://schemas.microsoft.com/office/drawing/2014/main" id="{976483C8-773F-D74B-9422-B16264A0E270}"/>
                  </a:ext>
                </a:extLst>
              </p:cNvPr>
              <p:cNvSpPr>
                <a:spLocks noChangeAspect="1"/>
              </p:cNvSpPr>
              <p:nvPr/>
            </p:nvSpPr>
            <p:spPr>
              <a:xfrm>
                <a:off x="31953923" y="25039266"/>
                <a:ext cx="303508" cy="294443"/>
              </a:xfrm>
              <a:custGeom>
                <a:avLst/>
                <a:gdLst>
                  <a:gd name="connsiteX0" fmla="*/ 0 w 142875"/>
                  <a:gd name="connsiteY0" fmla="*/ 104775 h 139700"/>
                  <a:gd name="connsiteX1" fmla="*/ 6350 w 142875"/>
                  <a:gd name="connsiteY1" fmla="*/ 139700 h 139700"/>
                  <a:gd name="connsiteX2" fmla="*/ 142875 w 142875"/>
                  <a:gd name="connsiteY2" fmla="*/ 3175 h 139700"/>
                  <a:gd name="connsiteX3" fmla="*/ 104775 w 142875"/>
                  <a:gd name="connsiteY3" fmla="*/ 0 h 139700"/>
                  <a:gd name="connsiteX4" fmla="*/ 0 w 142875"/>
                  <a:gd name="connsiteY4" fmla="*/ 104775 h 139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875" h="139700">
                    <a:moveTo>
                      <a:pt x="0" y="104775"/>
                    </a:moveTo>
                    <a:lnTo>
                      <a:pt x="6350" y="139700"/>
                    </a:lnTo>
                    <a:lnTo>
                      <a:pt x="142875" y="3175"/>
                    </a:lnTo>
                    <a:lnTo>
                      <a:pt x="104775" y="0"/>
                    </a:lnTo>
                    <a:lnTo>
                      <a:pt x="0" y="104775"/>
                    </a:lnTo>
                    <a:close/>
                  </a:path>
                </a:pathLst>
              </a:custGeom>
              <a:gradFill>
                <a:gsLst>
                  <a:gs pos="0">
                    <a:schemeClr val="tx1">
                      <a:lumMod val="50000"/>
                      <a:lumOff val="50000"/>
                    </a:schemeClr>
                  </a:gs>
                  <a:gs pos="73000">
                    <a:schemeClr val="tx1">
                      <a:lumMod val="95000"/>
                      <a:lumOff val="5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395" name="TextBox 394">
                <a:extLst>
                  <a:ext uri="{FF2B5EF4-FFF2-40B4-BE49-F238E27FC236}">
                    <a16:creationId xmlns:a16="http://schemas.microsoft.com/office/drawing/2014/main" id="{325916D4-EB8F-274F-AA4B-0FBABA2FA2A5}"/>
                  </a:ext>
                </a:extLst>
              </p:cNvPr>
              <p:cNvSpPr txBox="1"/>
              <p:nvPr/>
            </p:nvSpPr>
            <p:spPr>
              <a:xfrm>
                <a:off x="32834417" y="24416583"/>
                <a:ext cx="1267855" cy="271249"/>
              </a:xfrm>
              <a:prstGeom prst="rect">
                <a:avLst/>
              </a:prstGeom>
              <a:noFill/>
            </p:spPr>
            <p:txBody>
              <a:bodyPr wrap="square" rtlCol="0">
                <a:spAutoFit/>
              </a:bodyPr>
              <a:lstStyle/>
              <a:p>
                <a:pPr algn="ctr"/>
                <a:r>
                  <a:rPr lang="en-US" sz="2000" dirty="0">
                    <a:latin typeface="Myriad Pro" panose="020B0503030403020204" pitchFamily="34" charset="0"/>
                    <a:ea typeface="Arial" charset="0"/>
                    <a:cs typeface="Arial" charset="0"/>
                  </a:rPr>
                  <a:t>Sample holder</a:t>
                </a:r>
              </a:p>
            </p:txBody>
          </p:sp>
          <p:sp>
            <p:nvSpPr>
              <p:cNvPr id="396" name="Freeform 118">
                <a:extLst>
                  <a:ext uri="{FF2B5EF4-FFF2-40B4-BE49-F238E27FC236}">
                    <a16:creationId xmlns:a16="http://schemas.microsoft.com/office/drawing/2014/main" id="{779182E0-CDD3-B94E-B4BF-B36A5CF44C63}"/>
                  </a:ext>
                </a:extLst>
              </p:cNvPr>
              <p:cNvSpPr/>
              <p:nvPr/>
            </p:nvSpPr>
            <p:spPr>
              <a:xfrm flipH="1">
                <a:off x="32441620" y="24558867"/>
                <a:ext cx="480736" cy="249315"/>
              </a:xfrm>
              <a:custGeom>
                <a:avLst/>
                <a:gdLst>
                  <a:gd name="connsiteX0" fmla="*/ 0 w 536265"/>
                  <a:gd name="connsiteY0" fmla="*/ 0 h 323134"/>
                  <a:gd name="connsiteX1" fmla="*/ 213131 w 536265"/>
                  <a:gd name="connsiteY1" fmla="*/ 0 h 323134"/>
                  <a:gd name="connsiteX2" fmla="*/ 536265 w 536265"/>
                  <a:gd name="connsiteY2" fmla="*/ 323134 h 323134"/>
                </a:gdLst>
                <a:ahLst/>
                <a:cxnLst>
                  <a:cxn ang="0">
                    <a:pos x="connsiteX0" y="connsiteY0"/>
                  </a:cxn>
                  <a:cxn ang="0">
                    <a:pos x="connsiteX1" y="connsiteY1"/>
                  </a:cxn>
                  <a:cxn ang="0">
                    <a:pos x="connsiteX2" y="connsiteY2"/>
                  </a:cxn>
                </a:cxnLst>
                <a:rect l="l" t="t" r="r" b="b"/>
                <a:pathLst>
                  <a:path w="536265" h="323134">
                    <a:moveTo>
                      <a:pt x="0" y="0"/>
                    </a:moveTo>
                    <a:lnTo>
                      <a:pt x="213131" y="0"/>
                    </a:lnTo>
                    <a:lnTo>
                      <a:pt x="536265" y="323134"/>
                    </a:lnTo>
                  </a:path>
                </a:pathLst>
              </a:custGeom>
              <a:noFill/>
              <a:ln w="6350">
                <a:solidFill>
                  <a:schemeClr val="tx1"/>
                </a:solidFill>
                <a:tailEnd type="none"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397" name="TextBox 396">
                <a:extLst>
                  <a:ext uri="{FF2B5EF4-FFF2-40B4-BE49-F238E27FC236}">
                    <a16:creationId xmlns:a16="http://schemas.microsoft.com/office/drawing/2014/main" id="{1FE0C948-90EC-DF46-A3CD-1D701AC4A84D}"/>
                  </a:ext>
                </a:extLst>
              </p:cNvPr>
              <p:cNvSpPr txBox="1"/>
              <p:nvPr/>
            </p:nvSpPr>
            <p:spPr>
              <a:xfrm>
                <a:off x="28956975" y="23995389"/>
                <a:ext cx="5764291" cy="312979"/>
              </a:xfrm>
              <a:prstGeom prst="rect">
                <a:avLst/>
              </a:prstGeom>
              <a:noFill/>
            </p:spPr>
            <p:txBody>
              <a:bodyPr wrap="square" rtlCol="0">
                <a:spAutoFit/>
              </a:bodyPr>
              <a:lstStyle/>
              <a:p>
                <a:pPr algn="ctr"/>
                <a:r>
                  <a:rPr lang="en-US" sz="2400" dirty="0">
                    <a:latin typeface="Myriad Pro" panose="020B0503030403020204" pitchFamily="34" charset="0"/>
                    <a:ea typeface="Arial" charset="0"/>
                    <a:cs typeface="Arial" charset="0"/>
                  </a:rPr>
                  <a:t>Optical design of open-top light-sheet microscope</a:t>
                </a:r>
              </a:p>
            </p:txBody>
          </p:sp>
          <p:sp>
            <p:nvSpPr>
              <p:cNvPr id="398" name="Right Arrow 397">
                <a:extLst>
                  <a:ext uri="{FF2B5EF4-FFF2-40B4-BE49-F238E27FC236}">
                    <a16:creationId xmlns:a16="http://schemas.microsoft.com/office/drawing/2014/main" id="{963008F9-2E8F-C24A-8D98-88845B7C11A9}"/>
                  </a:ext>
                </a:extLst>
              </p:cNvPr>
              <p:cNvSpPr/>
              <p:nvPr/>
            </p:nvSpPr>
            <p:spPr>
              <a:xfrm rot="2700000">
                <a:off x="33350584" y="26468241"/>
                <a:ext cx="378994" cy="266038"/>
              </a:xfrm>
              <a:prstGeom prst="rightArrow">
                <a:avLst>
                  <a:gd name="adj1" fmla="val 44214"/>
                  <a:gd name="adj2" fmla="val 81821"/>
                </a:avLst>
              </a:prstGeom>
              <a:solidFill>
                <a:srgbClr val="00B05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Arial" charset="0"/>
                  <a:ea typeface="Arial" charset="0"/>
                  <a:cs typeface="Arial" charset="0"/>
                </a:endParaRPr>
              </a:p>
            </p:txBody>
          </p:sp>
          <p:sp>
            <p:nvSpPr>
              <p:cNvPr id="399" name="Right Arrow 398">
                <a:extLst>
                  <a:ext uri="{FF2B5EF4-FFF2-40B4-BE49-F238E27FC236}">
                    <a16:creationId xmlns:a16="http://schemas.microsoft.com/office/drawing/2014/main" id="{0339960E-5286-2148-BEEF-797FBF9B7321}"/>
                  </a:ext>
                </a:extLst>
              </p:cNvPr>
              <p:cNvSpPr/>
              <p:nvPr/>
            </p:nvSpPr>
            <p:spPr>
              <a:xfrm rot="18900000">
                <a:off x="29667832" y="26626289"/>
                <a:ext cx="378993" cy="266039"/>
              </a:xfrm>
              <a:prstGeom prst="rightArrow">
                <a:avLst>
                  <a:gd name="adj1" fmla="val 44214"/>
                  <a:gd name="adj2" fmla="val 81821"/>
                </a:avLst>
              </a:prstGeom>
              <a:solidFill>
                <a:srgbClr val="7030A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Arial" charset="0"/>
                  <a:ea typeface="Arial" charset="0"/>
                  <a:cs typeface="Arial" charset="0"/>
                </a:endParaRPr>
              </a:p>
            </p:txBody>
          </p:sp>
          <p:grpSp>
            <p:nvGrpSpPr>
              <p:cNvPr id="400" name="Group 399">
                <a:extLst>
                  <a:ext uri="{FF2B5EF4-FFF2-40B4-BE49-F238E27FC236}">
                    <a16:creationId xmlns:a16="http://schemas.microsoft.com/office/drawing/2014/main" id="{A19EBE43-D7AE-C345-B841-7C6BC3413803}"/>
                  </a:ext>
                </a:extLst>
              </p:cNvPr>
              <p:cNvGrpSpPr/>
              <p:nvPr/>
            </p:nvGrpSpPr>
            <p:grpSpPr>
              <a:xfrm>
                <a:off x="31089038" y="24325819"/>
                <a:ext cx="1417329" cy="129470"/>
                <a:chOff x="4932824" y="2394522"/>
                <a:chExt cx="1417329" cy="129470"/>
              </a:xfrm>
            </p:grpSpPr>
            <p:sp>
              <p:nvSpPr>
                <p:cNvPr id="401" name="Rectangle 400">
                  <a:extLst>
                    <a:ext uri="{FF2B5EF4-FFF2-40B4-BE49-F238E27FC236}">
                      <a16:creationId xmlns:a16="http://schemas.microsoft.com/office/drawing/2014/main" id="{6B7A99A3-BE89-B747-AFD6-FB32877D9B1C}"/>
                    </a:ext>
                  </a:extLst>
                </p:cNvPr>
                <p:cNvSpPr/>
                <p:nvPr/>
              </p:nvSpPr>
              <p:spPr>
                <a:xfrm flipV="1">
                  <a:off x="4932824" y="2478273"/>
                  <a:ext cx="1417329" cy="45719"/>
                </a:xfrm>
                <a:prstGeom prst="rect">
                  <a:avLst/>
                </a:prstGeom>
                <a:solidFill>
                  <a:schemeClr val="bg1">
                    <a:lumMod val="95000"/>
                    <a:alpha val="50000"/>
                  </a:schemeClr>
                </a:solid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402" name="Freeform 401">
                  <a:extLst>
                    <a:ext uri="{FF2B5EF4-FFF2-40B4-BE49-F238E27FC236}">
                      <a16:creationId xmlns:a16="http://schemas.microsoft.com/office/drawing/2014/main" id="{29162D6A-B14B-7044-8727-74F69C4EDF26}"/>
                    </a:ext>
                  </a:extLst>
                </p:cNvPr>
                <p:cNvSpPr/>
                <p:nvPr/>
              </p:nvSpPr>
              <p:spPr>
                <a:xfrm rot="10800000">
                  <a:off x="5385476" y="2394522"/>
                  <a:ext cx="509225" cy="80236"/>
                </a:xfrm>
                <a:custGeom>
                  <a:avLst/>
                  <a:gdLst>
                    <a:gd name="connsiteX0" fmla="*/ 0 w 538348"/>
                    <a:gd name="connsiteY0" fmla="*/ 59377 h 332509"/>
                    <a:gd name="connsiteX1" fmla="*/ 122712 w 538348"/>
                    <a:gd name="connsiteY1" fmla="*/ 233548 h 332509"/>
                    <a:gd name="connsiteX2" fmla="*/ 352301 w 538348"/>
                    <a:gd name="connsiteY2" fmla="*/ 332509 h 332509"/>
                    <a:gd name="connsiteX3" fmla="*/ 510639 w 538348"/>
                    <a:gd name="connsiteY3" fmla="*/ 205839 h 332509"/>
                    <a:gd name="connsiteX4" fmla="*/ 538348 w 538348"/>
                    <a:gd name="connsiteY4" fmla="*/ 31668 h 332509"/>
                    <a:gd name="connsiteX5" fmla="*/ 387927 w 538348"/>
                    <a:gd name="connsiteY5" fmla="*/ 0 h 332509"/>
                    <a:gd name="connsiteX6" fmla="*/ 0 w 538348"/>
                    <a:gd name="connsiteY6" fmla="*/ 59377 h 332509"/>
                    <a:gd name="connsiteX0" fmla="*/ 10341 w 548689"/>
                    <a:gd name="connsiteY0" fmla="*/ 59377 h 332768"/>
                    <a:gd name="connsiteX1" fmla="*/ 133053 w 548689"/>
                    <a:gd name="connsiteY1" fmla="*/ 233548 h 332768"/>
                    <a:gd name="connsiteX2" fmla="*/ 362642 w 548689"/>
                    <a:gd name="connsiteY2" fmla="*/ 332509 h 332768"/>
                    <a:gd name="connsiteX3" fmla="*/ 520980 w 548689"/>
                    <a:gd name="connsiteY3" fmla="*/ 205839 h 332768"/>
                    <a:gd name="connsiteX4" fmla="*/ 548689 w 548689"/>
                    <a:gd name="connsiteY4" fmla="*/ 31668 h 332768"/>
                    <a:gd name="connsiteX5" fmla="*/ 398268 w 548689"/>
                    <a:gd name="connsiteY5" fmla="*/ 0 h 332768"/>
                    <a:gd name="connsiteX6" fmla="*/ 10341 w 548689"/>
                    <a:gd name="connsiteY6" fmla="*/ 59377 h 332768"/>
                    <a:gd name="connsiteX0" fmla="*/ 10341 w 548689"/>
                    <a:gd name="connsiteY0" fmla="*/ 59377 h 343016"/>
                    <a:gd name="connsiteX1" fmla="*/ 133053 w 548689"/>
                    <a:gd name="connsiteY1" fmla="*/ 233548 h 343016"/>
                    <a:gd name="connsiteX2" fmla="*/ 362642 w 548689"/>
                    <a:gd name="connsiteY2" fmla="*/ 332509 h 343016"/>
                    <a:gd name="connsiteX3" fmla="*/ 520980 w 548689"/>
                    <a:gd name="connsiteY3" fmla="*/ 205839 h 343016"/>
                    <a:gd name="connsiteX4" fmla="*/ 548689 w 548689"/>
                    <a:gd name="connsiteY4" fmla="*/ 31668 h 343016"/>
                    <a:gd name="connsiteX5" fmla="*/ 398268 w 548689"/>
                    <a:gd name="connsiteY5" fmla="*/ 0 h 343016"/>
                    <a:gd name="connsiteX6" fmla="*/ 10341 w 548689"/>
                    <a:gd name="connsiteY6" fmla="*/ 59377 h 343016"/>
                    <a:gd name="connsiteX0" fmla="*/ 10341 w 563000"/>
                    <a:gd name="connsiteY0" fmla="*/ 59377 h 343016"/>
                    <a:gd name="connsiteX1" fmla="*/ 133053 w 563000"/>
                    <a:gd name="connsiteY1" fmla="*/ 233548 h 343016"/>
                    <a:gd name="connsiteX2" fmla="*/ 362642 w 563000"/>
                    <a:gd name="connsiteY2" fmla="*/ 332509 h 343016"/>
                    <a:gd name="connsiteX3" fmla="*/ 520980 w 563000"/>
                    <a:gd name="connsiteY3" fmla="*/ 205839 h 343016"/>
                    <a:gd name="connsiteX4" fmla="*/ 548689 w 563000"/>
                    <a:gd name="connsiteY4" fmla="*/ 31668 h 343016"/>
                    <a:gd name="connsiteX5" fmla="*/ 398268 w 563000"/>
                    <a:gd name="connsiteY5" fmla="*/ 0 h 343016"/>
                    <a:gd name="connsiteX6" fmla="*/ 10341 w 563000"/>
                    <a:gd name="connsiteY6" fmla="*/ 59377 h 343016"/>
                    <a:gd name="connsiteX0" fmla="*/ 10341 w 551947"/>
                    <a:gd name="connsiteY0" fmla="*/ 59377 h 343016"/>
                    <a:gd name="connsiteX1" fmla="*/ 133053 w 551947"/>
                    <a:gd name="connsiteY1" fmla="*/ 233548 h 343016"/>
                    <a:gd name="connsiteX2" fmla="*/ 362642 w 551947"/>
                    <a:gd name="connsiteY2" fmla="*/ 332509 h 343016"/>
                    <a:gd name="connsiteX3" fmla="*/ 520980 w 551947"/>
                    <a:gd name="connsiteY3" fmla="*/ 205839 h 343016"/>
                    <a:gd name="connsiteX4" fmla="*/ 548689 w 551947"/>
                    <a:gd name="connsiteY4" fmla="*/ 31668 h 343016"/>
                    <a:gd name="connsiteX5" fmla="*/ 398268 w 551947"/>
                    <a:gd name="connsiteY5" fmla="*/ 0 h 343016"/>
                    <a:gd name="connsiteX6" fmla="*/ 10341 w 551947"/>
                    <a:gd name="connsiteY6" fmla="*/ 59377 h 343016"/>
                    <a:gd name="connsiteX0" fmla="*/ 10341 w 548689"/>
                    <a:gd name="connsiteY0" fmla="*/ 59377 h 343016"/>
                    <a:gd name="connsiteX1" fmla="*/ 133053 w 548689"/>
                    <a:gd name="connsiteY1" fmla="*/ 233548 h 343016"/>
                    <a:gd name="connsiteX2" fmla="*/ 362642 w 548689"/>
                    <a:gd name="connsiteY2" fmla="*/ 332509 h 343016"/>
                    <a:gd name="connsiteX3" fmla="*/ 520980 w 548689"/>
                    <a:gd name="connsiteY3" fmla="*/ 205839 h 343016"/>
                    <a:gd name="connsiteX4" fmla="*/ 548689 w 548689"/>
                    <a:gd name="connsiteY4" fmla="*/ 31668 h 343016"/>
                    <a:gd name="connsiteX5" fmla="*/ 398268 w 548689"/>
                    <a:gd name="connsiteY5" fmla="*/ 0 h 343016"/>
                    <a:gd name="connsiteX6" fmla="*/ 10341 w 548689"/>
                    <a:gd name="connsiteY6" fmla="*/ 59377 h 343016"/>
                    <a:gd name="connsiteX0" fmla="*/ 0 w 538348"/>
                    <a:gd name="connsiteY0" fmla="*/ 59377 h 343016"/>
                    <a:gd name="connsiteX1" fmla="*/ 122712 w 538348"/>
                    <a:gd name="connsiteY1" fmla="*/ 233548 h 343016"/>
                    <a:gd name="connsiteX2" fmla="*/ 352301 w 538348"/>
                    <a:gd name="connsiteY2" fmla="*/ 332509 h 343016"/>
                    <a:gd name="connsiteX3" fmla="*/ 510639 w 538348"/>
                    <a:gd name="connsiteY3" fmla="*/ 205839 h 343016"/>
                    <a:gd name="connsiteX4" fmla="*/ 538348 w 538348"/>
                    <a:gd name="connsiteY4" fmla="*/ 31668 h 343016"/>
                    <a:gd name="connsiteX5" fmla="*/ 387927 w 538348"/>
                    <a:gd name="connsiteY5" fmla="*/ 0 h 343016"/>
                    <a:gd name="connsiteX6" fmla="*/ 0 w 538348"/>
                    <a:gd name="connsiteY6" fmla="*/ 59377 h 343016"/>
                    <a:gd name="connsiteX0" fmla="*/ 0 w 538348"/>
                    <a:gd name="connsiteY0" fmla="*/ 27709 h 311348"/>
                    <a:gd name="connsiteX1" fmla="*/ 122712 w 538348"/>
                    <a:gd name="connsiteY1" fmla="*/ 201880 h 311348"/>
                    <a:gd name="connsiteX2" fmla="*/ 352301 w 538348"/>
                    <a:gd name="connsiteY2" fmla="*/ 300841 h 311348"/>
                    <a:gd name="connsiteX3" fmla="*/ 510639 w 538348"/>
                    <a:gd name="connsiteY3" fmla="*/ 174171 h 311348"/>
                    <a:gd name="connsiteX4" fmla="*/ 538348 w 538348"/>
                    <a:gd name="connsiteY4" fmla="*/ 0 h 311348"/>
                    <a:gd name="connsiteX5" fmla="*/ 0 w 538348"/>
                    <a:gd name="connsiteY5" fmla="*/ 27709 h 311348"/>
                    <a:gd name="connsiteX0" fmla="*/ 0 w 538348"/>
                    <a:gd name="connsiteY0" fmla="*/ 2929 h 286568"/>
                    <a:gd name="connsiteX1" fmla="*/ 122712 w 538348"/>
                    <a:gd name="connsiteY1" fmla="*/ 177100 h 286568"/>
                    <a:gd name="connsiteX2" fmla="*/ 352301 w 538348"/>
                    <a:gd name="connsiteY2" fmla="*/ 276061 h 286568"/>
                    <a:gd name="connsiteX3" fmla="*/ 510639 w 538348"/>
                    <a:gd name="connsiteY3" fmla="*/ 149391 h 286568"/>
                    <a:gd name="connsiteX4" fmla="*/ 538348 w 538348"/>
                    <a:gd name="connsiteY4" fmla="*/ 867 h 286568"/>
                    <a:gd name="connsiteX5" fmla="*/ 0 w 538348"/>
                    <a:gd name="connsiteY5" fmla="*/ 2929 h 286568"/>
                    <a:gd name="connsiteX0" fmla="*/ 0 w 538348"/>
                    <a:gd name="connsiteY0" fmla="*/ 2929 h 187432"/>
                    <a:gd name="connsiteX1" fmla="*/ 122712 w 538348"/>
                    <a:gd name="connsiteY1" fmla="*/ 177100 h 187432"/>
                    <a:gd name="connsiteX2" fmla="*/ 510639 w 538348"/>
                    <a:gd name="connsiteY2" fmla="*/ 149391 h 187432"/>
                    <a:gd name="connsiteX3" fmla="*/ 538348 w 538348"/>
                    <a:gd name="connsiteY3" fmla="*/ 867 h 187432"/>
                    <a:gd name="connsiteX4" fmla="*/ 0 w 538348"/>
                    <a:gd name="connsiteY4" fmla="*/ 2929 h 187432"/>
                    <a:gd name="connsiteX0" fmla="*/ 0 w 538348"/>
                    <a:gd name="connsiteY0" fmla="*/ 2929 h 179044"/>
                    <a:gd name="connsiteX1" fmla="*/ 87357 w 538348"/>
                    <a:gd name="connsiteY1" fmla="*/ 165747 h 179044"/>
                    <a:gd name="connsiteX2" fmla="*/ 510639 w 538348"/>
                    <a:gd name="connsiteY2" fmla="*/ 149391 h 179044"/>
                    <a:gd name="connsiteX3" fmla="*/ 538348 w 538348"/>
                    <a:gd name="connsiteY3" fmla="*/ 867 h 179044"/>
                    <a:gd name="connsiteX4" fmla="*/ 0 w 538348"/>
                    <a:gd name="connsiteY4" fmla="*/ 2929 h 179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8348" h="179044">
                      <a:moveTo>
                        <a:pt x="0" y="2929"/>
                      </a:moveTo>
                      <a:cubicBezTo>
                        <a:pt x="11216" y="117065"/>
                        <a:pt x="2251" y="141337"/>
                        <a:pt x="87357" y="165747"/>
                      </a:cubicBezTo>
                      <a:cubicBezTo>
                        <a:pt x="172464" y="190157"/>
                        <a:pt x="441366" y="178763"/>
                        <a:pt x="510639" y="149391"/>
                      </a:cubicBezTo>
                      <a:cubicBezTo>
                        <a:pt x="539667" y="103210"/>
                        <a:pt x="531091" y="70800"/>
                        <a:pt x="538348" y="867"/>
                      </a:cubicBezTo>
                      <a:cubicBezTo>
                        <a:pt x="358899" y="10103"/>
                        <a:pt x="179449" y="-6307"/>
                        <a:pt x="0" y="2929"/>
                      </a:cubicBezTo>
                      <a:close/>
                    </a:path>
                  </a:pathLst>
                </a:custGeom>
                <a:gradFill>
                  <a:gsLst>
                    <a:gs pos="0">
                      <a:srgbClr val="D0AF72">
                        <a:alpha val="60000"/>
                      </a:srgbClr>
                    </a:gs>
                    <a:gs pos="100000">
                      <a:srgbClr val="D0B685">
                        <a:alpha val="60000"/>
                      </a:srgbClr>
                    </a:gs>
                  </a:gsLst>
                  <a:lin ang="0" scaled="0"/>
                </a:gra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charset="0"/>
                    <a:ea typeface="Arial" charset="0"/>
                    <a:cs typeface="Arial" charset="0"/>
                  </a:endParaRPr>
                </a:p>
              </p:txBody>
            </p:sp>
          </p:grpSp>
        </p:grpSp>
        <p:sp>
          <p:nvSpPr>
            <p:cNvPr id="618" name="Right Arrow 617">
              <a:extLst>
                <a:ext uri="{FF2B5EF4-FFF2-40B4-BE49-F238E27FC236}">
                  <a16:creationId xmlns:a16="http://schemas.microsoft.com/office/drawing/2014/main" id="{874C7702-83F3-7748-865B-77AE104D0E98}"/>
                </a:ext>
              </a:extLst>
            </p:cNvPr>
            <p:cNvSpPr/>
            <p:nvPr/>
          </p:nvSpPr>
          <p:spPr>
            <a:xfrm rot="5400000">
              <a:off x="5954089" y="14617056"/>
              <a:ext cx="338556" cy="225681"/>
            </a:xfrm>
            <a:prstGeom prst="rightArrow">
              <a:avLst>
                <a:gd name="adj1" fmla="val 44214"/>
                <a:gd name="adj2" fmla="val 81821"/>
              </a:avLst>
            </a:prstGeom>
            <a:solidFill>
              <a:schemeClr val="tx1">
                <a:lumMod val="50000"/>
                <a:lumOff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latin typeface="Arial" charset="0"/>
                <a:ea typeface="Arial" charset="0"/>
                <a:cs typeface="Arial" charset="0"/>
              </a:endParaRPr>
            </a:p>
          </p:txBody>
        </p:sp>
        <p:sp>
          <p:nvSpPr>
            <p:cNvPr id="619" name="Freeform 118">
              <a:extLst>
                <a:ext uri="{FF2B5EF4-FFF2-40B4-BE49-F238E27FC236}">
                  <a16:creationId xmlns:a16="http://schemas.microsoft.com/office/drawing/2014/main" id="{ED425A5C-A927-AE4E-ADEA-8162E12695FA}"/>
                </a:ext>
              </a:extLst>
            </p:cNvPr>
            <p:cNvSpPr/>
            <p:nvPr/>
          </p:nvSpPr>
          <p:spPr>
            <a:xfrm flipV="1">
              <a:off x="4959627" y="14543877"/>
              <a:ext cx="304793" cy="110300"/>
            </a:xfrm>
            <a:custGeom>
              <a:avLst/>
              <a:gdLst>
                <a:gd name="connsiteX0" fmla="*/ 0 w 536265"/>
                <a:gd name="connsiteY0" fmla="*/ 0 h 323134"/>
                <a:gd name="connsiteX1" fmla="*/ 213131 w 536265"/>
                <a:gd name="connsiteY1" fmla="*/ 0 h 323134"/>
                <a:gd name="connsiteX2" fmla="*/ 536265 w 536265"/>
                <a:gd name="connsiteY2" fmla="*/ 323134 h 323134"/>
              </a:gdLst>
              <a:ahLst/>
              <a:cxnLst>
                <a:cxn ang="0">
                  <a:pos x="connsiteX0" y="connsiteY0"/>
                </a:cxn>
                <a:cxn ang="0">
                  <a:pos x="connsiteX1" y="connsiteY1"/>
                </a:cxn>
                <a:cxn ang="0">
                  <a:pos x="connsiteX2" y="connsiteY2"/>
                </a:cxn>
              </a:cxnLst>
              <a:rect l="l" t="t" r="r" b="b"/>
              <a:pathLst>
                <a:path w="536265" h="323134">
                  <a:moveTo>
                    <a:pt x="0" y="0"/>
                  </a:moveTo>
                  <a:lnTo>
                    <a:pt x="213131" y="0"/>
                  </a:lnTo>
                  <a:lnTo>
                    <a:pt x="536265" y="323134"/>
                  </a:lnTo>
                </a:path>
              </a:pathLst>
            </a:custGeom>
            <a:noFill/>
            <a:ln w="6350">
              <a:solidFill>
                <a:schemeClr val="tx1"/>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20" name="TextBox 619">
              <a:extLst>
                <a:ext uri="{FF2B5EF4-FFF2-40B4-BE49-F238E27FC236}">
                  <a16:creationId xmlns:a16="http://schemas.microsoft.com/office/drawing/2014/main" id="{56889712-1B07-BD40-BA22-236AA159F16C}"/>
                </a:ext>
              </a:extLst>
            </p:cNvPr>
            <p:cNvSpPr txBox="1"/>
            <p:nvPr/>
          </p:nvSpPr>
          <p:spPr>
            <a:xfrm>
              <a:off x="2686432" y="14470500"/>
              <a:ext cx="2373645" cy="400110"/>
            </a:xfrm>
            <a:prstGeom prst="rect">
              <a:avLst/>
            </a:prstGeom>
            <a:noFill/>
          </p:spPr>
          <p:txBody>
            <a:bodyPr wrap="square" rtlCol="0">
              <a:spAutoFit/>
            </a:bodyPr>
            <a:lstStyle/>
            <a:p>
              <a:pPr algn="ctr"/>
              <a:r>
                <a:rPr lang="en-US" sz="2000" dirty="0">
                  <a:latin typeface="Myriad Pro" panose="020B0503030403020204" pitchFamily="34" charset="0"/>
                  <a:ea typeface="Arial" charset="0"/>
                  <a:cs typeface="Arial" charset="0"/>
                </a:rPr>
                <a:t>Specimen mounting</a:t>
              </a:r>
            </a:p>
          </p:txBody>
        </p:sp>
      </p:grpSp>
      <p:sp>
        <p:nvSpPr>
          <p:cNvPr id="1306" name="Rectangle 1305">
            <a:extLst>
              <a:ext uri="{FF2B5EF4-FFF2-40B4-BE49-F238E27FC236}">
                <a16:creationId xmlns:a16="http://schemas.microsoft.com/office/drawing/2014/main" id="{359A6441-7EA7-9440-88D0-6BC1E839DCDB}"/>
              </a:ext>
            </a:extLst>
          </p:cNvPr>
          <p:cNvSpPr/>
          <p:nvPr/>
        </p:nvSpPr>
        <p:spPr>
          <a:xfrm>
            <a:off x="22817744" y="10417673"/>
            <a:ext cx="8818650" cy="3416320"/>
          </a:xfrm>
          <a:prstGeom prst="rect">
            <a:avLst/>
          </a:prstGeom>
        </p:spPr>
        <p:txBody>
          <a:bodyPr wrap="square">
            <a:spAutoFit/>
          </a:bodyPr>
          <a:lstStyle/>
          <a:p>
            <a:r>
              <a:rPr lang="en-US" sz="2400" i="1" dirty="0">
                <a:latin typeface="Myriad Pro" panose="020B0503030403020204" pitchFamily="34" charset="0"/>
              </a:rPr>
              <a:t>A SIMlens provides a wavefront-matching interface between an air-based objective and any immersion media. This provides a number of advantages in context of OTLS microscopy:</a:t>
            </a:r>
          </a:p>
          <a:p>
            <a:pPr marL="342900" indent="-342900">
              <a:buFont typeface="Arial" panose="020B0604020202020204" pitchFamily="34" charset="0"/>
              <a:buChar char="•"/>
            </a:pPr>
            <a:r>
              <a:rPr lang="en-US" sz="2400" i="1" dirty="0">
                <a:latin typeface="Myriad Pro" panose="020B0503030403020204" pitchFamily="34" charset="0"/>
              </a:rPr>
              <a:t>Boost in NA by a factor of n</a:t>
            </a:r>
            <a:r>
              <a:rPr lang="en-US" sz="2400" i="1" baseline="-25000" dirty="0">
                <a:latin typeface="Myriad Pro" panose="020B0503030403020204" pitchFamily="34" charset="0"/>
              </a:rPr>
              <a:t>3</a:t>
            </a:r>
          </a:p>
          <a:p>
            <a:pPr marL="342900" indent="-342900">
              <a:buFont typeface="Arial" panose="020B0604020202020204" pitchFamily="34" charset="0"/>
              <a:buChar char="•"/>
            </a:pPr>
            <a:r>
              <a:rPr lang="en-US" sz="2400" i="1" dirty="0"/>
              <a:t>Accommodates samples with a wide variety of clearing protocols</a:t>
            </a:r>
          </a:p>
          <a:p>
            <a:pPr marL="342900" indent="-342900">
              <a:buFont typeface="Arial" panose="020B0604020202020204" pitchFamily="34" charset="0"/>
              <a:buChar char="•"/>
            </a:pPr>
            <a:r>
              <a:rPr lang="en-US" sz="2400" i="1" dirty="0"/>
              <a:t>Enables vertical movement of the sample (in contrast to 1</a:t>
            </a:r>
            <a:r>
              <a:rPr lang="en-US" sz="2400" i="1" baseline="30000" dirty="0"/>
              <a:t>st</a:t>
            </a:r>
            <a:r>
              <a:rPr lang="en-US" sz="2400" i="1" dirty="0"/>
              <a:t>-generation OTLS microscopy)</a:t>
            </a:r>
          </a:p>
          <a:p>
            <a:pPr marL="342900" indent="-342900">
              <a:buFont typeface="Arial" panose="020B0604020202020204" pitchFamily="34" charset="0"/>
              <a:buChar char="•"/>
            </a:pPr>
            <a:endParaRPr lang="en-US" sz="2400" i="1" dirty="0"/>
          </a:p>
          <a:p>
            <a:pPr marL="342900" indent="-342900">
              <a:buFont typeface="Arial" panose="020B0604020202020204" pitchFamily="34" charset="0"/>
              <a:buChar char="•"/>
            </a:pPr>
            <a:endParaRPr lang="en-US" sz="2400" i="1" dirty="0"/>
          </a:p>
        </p:txBody>
      </p:sp>
      <p:sp>
        <p:nvSpPr>
          <p:cNvPr id="625" name="Rectangle 624">
            <a:extLst>
              <a:ext uri="{FF2B5EF4-FFF2-40B4-BE49-F238E27FC236}">
                <a16:creationId xmlns:a16="http://schemas.microsoft.com/office/drawing/2014/main" id="{8BCC53C8-CFAC-F64F-9849-850BCDC3BF5F}"/>
              </a:ext>
            </a:extLst>
          </p:cNvPr>
          <p:cNvSpPr/>
          <p:nvPr/>
        </p:nvSpPr>
        <p:spPr>
          <a:xfrm>
            <a:off x="18123732" y="17847543"/>
            <a:ext cx="2376602" cy="922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25" name="Group 1324">
            <a:extLst>
              <a:ext uri="{FF2B5EF4-FFF2-40B4-BE49-F238E27FC236}">
                <a16:creationId xmlns:a16="http://schemas.microsoft.com/office/drawing/2014/main" id="{82A0D6C8-E9B3-B747-B596-399120B8E022}"/>
              </a:ext>
            </a:extLst>
          </p:cNvPr>
          <p:cNvGrpSpPr/>
          <p:nvPr/>
        </p:nvGrpSpPr>
        <p:grpSpPr>
          <a:xfrm>
            <a:off x="22680520" y="13095280"/>
            <a:ext cx="8999640" cy="7741983"/>
            <a:chOff x="22680520" y="12368303"/>
            <a:chExt cx="8999640" cy="7741983"/>
          </a:xfrm>
        </p:grpSpPr>
        <p:grpSp>
          <p:nvGrpSpPr>
            <p:cNvPr id="1307" name="Group 1306">
              <a:extLst>
                <a:ext uri="{FF2B5EF4-FFF2-40B4-BE49-F238E27FC236}">
                  <a16:creationId xmlns:a16="http://schemas.microsoft.com/office/drawing/2014/main" id="{385CB7FB-ACD2-7148-BC74-D7BF85C2FA07}"/>
                </a:ext>
              </a:extLst>
            </p:cNvPr>
            <p:cNvGrpSpPr/>
            <p:nvPr/>
          </p:nvGrpSpPr>
          <p:grpSpPr>
            <a:xfrm>
              <a:off x="22680520" y="12929370"/>
              <a:ext cx="8608916" cy="7180916"/>
              <a:chOff x="22680520" y="12025863"/>
              <a:chExt cx="8608916" cy="7180916"/>
            </a:xfrm>
          </p:grpSpPr>
          <p:pic>
            <p:nvPicPr>
              <p:cNvPr id="291" name="Picture 290">
                <a:extLst>
                  <a:ext uri="{FF2B5EF4-FFF2-40B4-BE49-F238E27FC236}">
                    <a16:creationId xmlns:a16="http://schemas.microsoft.com/office/drawing/2014/main" id="{34AC9DD2-3762-1A46-BA2A-AC623D2250E3}"/>
                  </a:ext>
                </a:extLst>
              </p:cNvPr>
              <p:cNvPicPr>
                <a:picLocks noChangeAspect="1"/>
              </p:cNvPicPr>
              <p:nvPr/>
            </p:nvPicPr>
            <p:blipFill>
              <a:blip r:embed="rId22"/>
              <a:stretch>
                <a:fillRect/>
              </a:stretch>
            </p:blipFill>
            <p:spPr>
              <a:xfrm>
                <a:off x="22845597" y="12025863"/>
                <a:ext cx="8443839" cy="7180916"/>
              </a:xfrm>
              <a:prstGeom prst="rect">
                <a:avLst/>
              </a:prstGeom>
            </p:spPr>
          </p:pic>
          <p:sp>
            <p:nvSpPr>
              <p:cNvPr id="626" name="Rectangle 625">
                <a:extLst>
                  <a:ext uri="{FF2B5EF4-FFF2-40B4-BE49-F238E27FC236}">
                    <a16:creationId xmlns:a16="http://schemas.microsoft.com/office/drawing/2014/main" id="{D62D073A-2007-674D-B3F9-2FE1428833C8}"/>
                  </a:ext>
                </a:extLst>
              </p:cNvPr>
              <p:cNvSpPr/>
              <p:nvPr/>
            </p:nvSpPr>
            <p:spPr>
              <a:xfrm>
                <a:off x="22680520" y="12025863"/>
                <a:ext cx="2986809" cy="298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8" name="TextBox 627">
              <a:extLst>
                <a:ext uri="{FF2B5EF4-FFF2-40B4-BE49-F238E27FC236}">
                  <a16:creationId xmlns:a16="http://schemas.microsoft.com/office/drawing/2014/main" id="{B8A8EE01-9E9B-F04A-9942-FBC08BB1CF7E}"/>
                </a:ext>
              </a:extLst>
            </p:cNvPr>
            <p:cNvSpPr txBox="1"/>
            <p:nvPr/>
          </p:nvSpPr>
          <p:spPr>
            <a:xfrm>
              <a:off x="22996499" y="12368303"/>
              <a:ext cx="8683661" cy="830997"/>
            </a:xfrm>
            <a:prstGeom prst="rect">
              <a:avLst/>
            </a:prstGeom>
            <a:noFill/>
          </p:spPr>
          <p:txBody>
            <a:bodyPr wrap="square" rtlCol="0">
              <a:spAutoFit/>
            </a:bodyPr>
            <a:lstStyle/>
            <a:p>
              <a:pPr algn="ctr"/>
              <a:r>
                <a:rPr lang="en-US" sz="2400" dirty="0">
                  <a:latin typeface="Myriad Pro" panose="020B0503030403020204" pitchFamily="34" charset="0"/>
                </a:rPr>
                <a:t>Performance validation of a SIMlens: </a:t>
              </a:r>
              <a:br>
                <a:rPr lang="en-US" sz="2400" dirty="0">
                  <a:latin typeface="Myriad Pro" panose="020B0503030403020204" pitchFamily="34" charset="0"/>
                </a:rPr>
              </a:br>
              <a:r>
                <a:rPr lang="en-US" sz="2400" dirty="0">
                  <a:latin typeface="Myriad Pro" panose="020B0503030403020204" pitchFamily="34" charset="0"/>
                </a:rPr>
                <a:t>Images of resolution target in various immersion media</a:t>
              </a:r>
            </a:p>
          </p:txBody>
        </p:sp>
      </p:grpSp>
      <p:sp>
        <p:nvSpPr>
          <p:cNvPr id="1308" name="Rectangle 1307">
            <a:extLst>
              <a:ext uri="{FF2B5EF4-FFF2-40B4-BE49-F238E27FC236}">
                <a16:creationId xmlns:a16="http://schemas.microsoft.com/office/drawing/2014/main" id="{D365CF94-629F-AB4F-8514-CDBB0E8EDD9E}"/>
              </a:ext>
            </a:extLst>
          </p:cNvPr>
          <p:cNvSpPr/>
          <p:nvPr/>
        </p:nvSpPr>
        <p:spPr>
          <a:xfrm>
            <a:off x="32952933" y="6477000"/>
            <a:ext cx="9880762" cy="830997"/>
          </a:xfrm>
          <a:prstGeom prst="rect">
            <a:avLst/>
          </a:prstGeom>
        </p:spPr>
        <p:txBody>
          <a:bodyPr wrap="square">
            <a:spAutoFit/>
          </a:bodyPr>
          <a:lstStyle/>
          <a:p>
            <a:pPr algn="ctr"/>
            <a:r>
              <a:rPr lang="en-US" sz="2400" dirty="0">
                <a:latin typeface="Myriad Pro" panose="020B0503030403020204" pitchFamily="34" charset="0"/>
              </a:rPr>
              <a:t>Multi-resolution imaging demonstration of a prostate core-needle biopsy with SIMlens-based light-sheet microscopy</a:t>
            </a:r>
            <a:endParaRPr lang="en-US" sz="2400" dirty="0"/>
          </a:p>
        </p:txBody>
      </p:sp>
      <p:sp>
        <p:nvSpPr>
          <p:cNvPr id="630" name="Rectangle 629">
            <a:extLst>
              <a:ext uri="{FF2B5EF4-FFF2-40B4-BE49-F238E27FC236}">
                <a16:creationId xmlns:a16="http://schemas.microsoft.com/office/drawing/2014/main" id="{01AF38E1-727C-1447-83FC-191A2E0EEF95}"/>
              </a:ext>
            </a:extLst>
          </p:cNvPr>
          <p:cNvSpPr/>
          <p:nvPr/>
        </p:nvSpPr>
        <p:spPr>
          <a:xfrm>
            <a:off x="33479874" y="7309906"/>
            <a:ext cx="4251696" cy="400110"/>
          </a:xfrm>
          <a:prstGeom prst="rect">
            <a:avLst/>
          </a:prstGeom>
        </p:spPr>
        <p:txBody>
          <a:bodyPr wrap="square">
            <a:spAutoFit/>
          </a:bodyPr>
          <a:lstStyle/>
          <a:p>
            <a:r>
              <a:rPr lang="en-US" sz="2000" dirty="0">
                <a:latin typeface="Myriad Pro" panose="020B0503030403020204" pitchFamily="34" charset="0"/>
              </a:rPr>
              <a:t>SIMlens and 10X air objective</a:t>
            </a:r>
            <a:endParaRPr lang="en-US" sz="2000" dirty="0"/>
          </a:p>
        </p:txBody>
      </p:sp>
      <p:sp>
        <p:nvSpPr>
          <p:cNvPr id="631" name="Rectangle 630">
            <a:extLst>
              <a:ext uri="{FF2B5EF4-FFF2-40B4-BE49-F238E27FC236}">
                <a16:creationId xmlns:a16="http://schemas.microsoft.com/office/drawing/2014/main" id="{03AF28C8-A744-C747-ACF9-31D314350183}"/>
              </a:ext>
            </a:extLst>
          </p:cNvPr>
          <p:cNvSpPr/>
          <p:nvPr/>
        </p:nvSpPr>
        <p:spPr>
          <a:xfrm>
            <a:off x="38828425" y="7296090"/>
            <a:ext cx="4251696" cy="400110"/>
          </a:xfrm>
          <a:prstGeom prst="rect">
            <a:avLst/>
          </a:prstGeom>
        </p:spPr>
        <p:txBody>
          <a:bodyPr wrap="square">
            <a:spAutoFit/>
          </a:bodyPr>
          <a:lstStyle/>
          <a:p>
            <a:r>
              <a:rPr lang="en-US" sz="2000" dirty="0">
                <a:latin typeface="Myriad Pro" panose="020B0503030403020204" pitchFamily="34" charset="0"/>
              </a:rPr>
              <a:t>SIMlens and 20X air objective</a:t>
            </a:r>
            <a:endParaRPr lang="en-US" sz="2000" dirty="0"/>
          </a:p>
        </p:txBody>
      </p:sp>
      <p:sp>
        <p:nvSpPr>
          <p:cNvPr id="632" name="TextBox 631">
            <a:extLst>
              <a:ext uri="{FF2B5EF4-FFF2-40B4-BE49-F238E27FC236}">
                <a16:creationId xmlns:a16="http://schemas.microsoft.com/office/drawing/2014/main" id="{DCEB53F8-DC68-084A-831F-C32261163C3F}"/>
              </a:ext>
            </a:extLst>
          </p:cNvPr>
          <p:cNvSpPr txBox="1"/>
          <p:nvPr/>
        </p:nvSpPr>
        <p:spPr>
          <a:xfrm>
            <a:off x="362435" y="23241000"/>
            <a:ext cx="21221608" cy="2431435"/>
          </a:xfrm>
          <a:prstGeom prst="rect">
            <a:avLst/>
          </a:prstGeom>
          <a:noFill/>
          <a:ln>
            <a:noFill/>
          </a:ln>
        </p:spPr>
        <p:txBody>
          <a:bodyPr wrap="square" rtlCol="0">
            <a:spAutoFit/>
          </a:bodyPr>
          <a:lstStyle/>
          <a:p>
            <a:r>
              <a:rPr lang="en-US" sz="3200" b="1" dirty="0">
                <a:latin typeface="Myriad Pro" panose="020B0503030403020204" pitchFamily="34" charset="0"/>
              </a:rPr>
              <a:t>Goal: </a:t>
            </a:r>
            <a:r>
              <a:rPr lang="en-US" sz="3200" b="1" i="1" dirty="0">
                <a:latin typeface="Myriad Pro" panose="020B0503030403020204" pitchFamily="34" charset="0"/>
              </a:rPr>
              <a:t>Multi-resolution</a:t>
            </a:r>
            <a:r>
              <a:rPr lang="en-US" sz="3200" b="1" dirty="0">
                <a:latin typeface="Myriad Pro" panose="020B0503030403020204" pitchFamily="34" charset="0"/>
              </a:rPr>
              <a:t> open-top light-sheet microscopy for rapid 3D pathology</a:t>
            </a:r>
          </a:p>
          <a:p>
            <a:pPr algn="just"/>
            <a:r>
              <a:rPr lang="en-US" sz="2400" dirty="0">
                <a:latin typeface="Myriad Pro" panose="020B0503030403020204" pitchFamily="34" charset="0"/>
              </a:rPr>
              <a:t>In current histology practice, pathologists first view slide-mounted histology sections at low magnification to rapidly inspect large tissue regions before subsequently imaging ambiguous tissue regions at higher magnification. Similarly, the ability to perform multi-resolution (i.e. multi-magnification) imaging in OTLS microscopy would improve its utility in 3D pathology, further accelerating the translation of OTLS into clinical settings.</a:t>
            </a:r>
          </a:p>
          <a:p>
            <a:pPr algn="just"/>
            <a:r>
              <a:rPr lang="en-US" sz="2400" dirty="0">
                <a:latin typeface="Myriad Pro" panose="020B0503030403020204" pitchFamily="34" charset="0"/>
              </a:rPr>
              <a:t>Therefore, we aim to enable multi-resolution OTLS microscopy by developing a </a:t>
            </a:r>
            <a:r>
              <a:rPr lang="en-US" sz="2400" b="1" dirty="0">
                <a:latin typeface="Myriad Pro" panose="020B0503030403020204" pitchFamily="34" charset="0"/>
              </a:rPr>
              <a:t>solid immersion meniscus lens (SIMlens)</a:t>
            </a:r>
            <a:r>
              <a:rPr lang="en-US" sz="2400" dirty="0">
                <a:latin typeface="Myriad Pro" panose="020B0503030403020204" pitchFamily="34" charset="0"/>
              </a:rPr>
              <a:t>, which enables the use of air-based detection objectives that can be easily switched for multi-magnification imaging (unlike immersion-based objectives).</a:t>
            </a:r>
          </a:p>
        </p:txBody>
      </p:sp>
      <p:grpSp>
        <p:nvGrpSpPr>
          <p:cNvPr id="1318" name="Group 1317">
            <a:extLst>
              <a:ext uri="{FF2B5EF4-FFF2-40B4-BE49-F238E27FC236}">
                <a16:creationId xmlns:a16="http://schemas.microsoft.com/office/drawing/2014/main" id="{B171AFBC-1759-9746-9676-DE2D0AA0406E}"/>
              </a:ext>
            </a:extLst>
          </p:cNvPr>
          <p:cNvGrpSpPr/>
          <p:nvPr/>
        </p:nvGrpSpPr>
        <p:grpSpPr>
          <a:xfrm>
            <a:off x="10140610" y="25782501"/>
            <a:ext cx="11368339" cy="7092585"/>
            <a:chOff x="10264452" y="25386225"/>
            <a:chExt cx="11368339" cy="7092585"/>
          </a:xfrm>
        </p:grpSpPr>
        <p:sp>
          <p:nvSpPr>
            <p:cNvPr id="524" name="TextBox 523">
              <a:extLst>
                <a:ext uri="{FF2B5EF4-FFF2-40B4-BE49-F238E27FC236}">
                  <a16:creationId xmlns:a16="http://schemas.microsoft.com/office/drawing/2014/main" id="{5EE984D3-8A71-9543-B8F5-BB9150D6624E}"/>
                </a:ext>
              </a:extLst>
            </p:cNvPr>
            <p:cNvSpPr txBox="1"/>
            <p:nvPr/>
          </p:nvSpPr>
          <p:spPr>
            <a:xfrm>
              <a:off x="10264452" y="25386225"/>
              <a:ext cx="11307667" cy="954107"/>
            </a:xfrm>
            <a:prstGeom prst="rect">
              <a:avLst/>
            </a:prstGeom>
            <a:noFill/>
          </p:spPr>
          <p:txBody>
            <a:bodyPr wrap="square" rtlCol="0">
              <a:spAutoFit/>
            </a:bodyPr>
            <a:lstStyle/>
            <a:p>
              <a:pPr algn="ctr"/>
              <a:r>
                <a:rPr lang="en-US" sz="2800" dirty="0">
                  <a:latin typeface="Myriad Pro" panose="020B0503030403020204" pitchFamily="34" charset="0"/>
                </a:rPr>
                <a:t>SIMlens-based OTLS microscopy: </a:t>
              </a:r>
              <a:br>
                <a:rPr lang="en-US" sz="2800" dirty="0">
                  <a:latin typeface="Myriad Pro" panose="020B0503030403020204" pitchFamily="34" charset="0"/>
                </a:rPr>
              </a:br>
              <a:r>
                <a:rPr lang="en-US" sz="2800" dirty="0">
                  <a:latin typeface="Myriad Pro" panose="020B0503030403020204" pitchFamily="34" charset="0"/>
                </a:rPr>
                <a:t>enables multi-resolution imaging with air-based objectives</a:t>
              </a:r>
            </a:p>
          </p:txBody>
        </p:sp>
        <p:pic>
          <p:nvPicPr>
            <p:cNvPr id="1289" name="Picture 1288">
              <a:extLst>
                <a:ext uri="{FF2B5EF4-FFF2-40B4-BE49-F238E27FC236}">
                  <a16:creationId xmlns:a16="http://schemas.microsoft.com/office/drawing/2014/main" id="{C5D6FAED-CF6C-9046-BCD0-E7944FCB0A26}"/>
                </a:ext>
              </a:extLst>
            </p:cNvPr>
            <p:cNvPicPr>
              <a:picLocks noChangeAspect="1"/>
            </p:cNvPicPr>
            <p:nvPr/>
          </p:nvPicPr>
          <p:blipFill rotWithShape="1">
            <a:blip r:embed="rId23">
              <a:alphaModFix/>
            </a:blip>
            <a:srcRect l="7422" t="17375" r="1301" b="13000"/>
            <a:stretch/>
          </p:blipFill>
          <p:spPr>
            <a:xfrm>
              <a:off x="10264453" y="26423155"/>
              <a:ext cx="11368338" cy="6055655"/>
            </a:xfrm>
            <a:prstGeom prst="rect">
              <a:avLst/>
            </a:prstGeom>
          </p:spPr>
        </p:pic>
        <p:sp>
          <p:nvSpPr>
            <p:cNvPr id="541" name="Freeform 540">
              <a:extLst>
                <a:ext uri="{FF2B5EF4-FFF2-40B4-BE49-F238E27FC236}">
                  <a16:creationId xmlns:a16="http://schemas.microsoft.com/office/drawing/2014/main" id="{1A6CA273-CAE3-3949-9D86-C3079AD8E69D}"/>
                </a:ext>
              </a:extLst>
            </p:cNvPr>
            <p:cNvSpPr/>
            <p:nvPr/>
          </p:nvSpPr>
          <p:spPr>
            <a:xfrm flipV="1">
              <a:off x="14593793" y="26638392"/>
              <a:ext cx="69916" cy="412961"/>
            </a:xfrm>
            <a:custGeom>
              <a:avLst/>
              <a:gdLst>
                <a:gd name="connsiteX0" fmla="*/ 0 w 54864"/>
                <a:gd name="connsiteY0" fmla="*/ 246888 h 246888"/>
                <a:gd name="connsiteX1" fmla="*/ 54864 w 54864"/>
                <a:gd name="connsiteY1" fmla="*/ 192024 h 246888"/>
                <a:gd name="connsiteX2" fmla="*/ 54864 w 54864"/>
                <a:gd name="connsiteY2" fmla="*/ 0 h 246888"/>
              </a:gdLst>
              <a:ahLst/>
              <a:cxnLst>
                <a:cxn ang="0">
                  <a:pos x="connsiteX0" y="connsiteY0"/>
                </a:cxn>
                <a:cxn ang="0">
                  <a:pos x="connsiteX1" y="connsiteY1"/>
                </a:cxn>
                <a:cxn ang="0">
                  <a:pos x="connsiteX2" y="connsiteY2"/>
                </a:cxn>
              </a:cxnLst>
              <a:rect l="l" t="t" r="r" b="b"/>
              <a:pathLst>
                <a:path w="54864" h="246888">
                  <a:moveTo>
                    <a:pt x="0" y="246888"/>
                  </a:moveTo>
                  <a:lnTo>
                    <a:pt x="54864" y="192024"/>
                  </a:lnTo>
                  <a:lnTo>
                    <a:pt x="54864" y="0"/>
                  </a:lnTo>
                </a:path>
              </a:pathLst>
            </a:custGeom>
            <a:ln w="19050">
              <a:solidFill>
                <a:schemeClr val="tx1">
                  <a:lumMod val="85000"/>
                  <a:lumOff val="15000"/>
                </a:schemeClr>
              </a:solidFill>
              <a:tailEnd type="oval"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542" name="Rectangle 541">
              <a:extLst>
                <a:ext uri="{FF2B5EF4-FFF2-40B4-BE49-F238E27FC236}">
                  <a16:creationId xmlns:a16="http://schemas.microsoft.com/office/drawing/2014/main" id="{54494C37-7625-D54F-B91A-3BC7AC23EE4C}"/>
                </a:ext>
              </a:extLst>
            </p:cNvPr>
            <p:cNvSpPr/>
            <p:nvPr/>
          </p:nvSpPr>
          <p:spPr>
            <a:xfrm>
              <a:off x="13160893" y="26277778"/>
              <a:ext cx="1957163" cy="461665"/>
            </a:xfrm>
            <a:prstGeom prst="rect">
              <a:avLst/>
            </a:prstGeom>
          </p:spPr>
          <p:txBody>
            <a:bodyPr wrap="square">
              <a:spAutoFit/>
            </a:bodyPr>
            <a:lstStyle/>
            <a:p>
              <a:r>
                <a:rPr lang="en-US" sz="2400" dirty="0">
                  <a:solidFill>
                    <a:schemeClr val="tx1">
                      <a:lumMod val="85000"/>
                      <a:lumOff val="15000"/>
                    </a:schemeClr>
                  </a:solidFill>
                  <a:latin typeface="Myriad Pro" charset="0"/>
                  <a:ea typeface="Myriad Pro" charset="0"/>
                  <a:cs typeface="Myriad Pro" charset="0"/>
                </a:rPr>
                <a:t>Sample, n</a:t>
              </a:r>
              <a:r>
                <a:rPr lang="en-US" sz="2400" baseline="-25000" dirty="0">
                  <a:solidFill>
                    <a:schemeClr val="tx1">
                      <a:lumMod val="85000"/>
                      <a:lumOff val="15000"/>
                    </a:schemeClr>
                  </a:solidFill>
                  <a:latin typeface="Myriad Pro" charset="0"/>
                  <a:ea typeface="Myriad Pro" charset="0"/>
                  <a:cs typeface="Myriad Pro" charset="0"/>
                </a:rPr>
                <a:t>3</a:t>
              </a:r>
              <a:endParaRPr lang="en-US" sz="2400" dirty="0">
                <a:solidFill>
                  <a:schemeClr val="tx1">
                    <a:lumMod val="85000"/>
                    <a:lumOff val="15000"/>
                  </a:schemeClr>
                </a:solidFill>
                <a:latin typeface="Myriad Pro" charset="0"/>
                <a:ea typeface="Myriad Pro" charset="0"/>
                <a:cs typeface="Myriad Pro" charset="0"/>
              </a:endParaRPr>
            </a:p>
          </p:txBody>
        </p:sp>
        <p:sp>
          <p:nvSpPr>
            <p:cNvPr id="543" name="Freeform 542">
              <a:extLst>
                <a:ext uri="{FF2B5EF4-FFF2-40B4-BE49-F238E27FC236}">
                  <a16:creationId xmlns:a16="http://schemas.microsoft.com/office/drawing/2014/main" id="{8D521C48-D7DC-FC48-9961-2421759BBD56}"/>
                </a:ext>
              </a:extLst>
            </p:cNvPr>
            <p:cNvSpPr/>
            <p:nvPr/>
          </p:nvSpPr>
          <p:spPr>
            <a:xfrm flipH="1" flipV="1">
              <a:off x="18014494" y="26423154"/>
              <a:ext cx="277860" cy="335843"/>
            </a:xfrm>
            <a:custGeom>
              <a:avLst/>
              <a:gdLst>
                <a:gd name="connsiteX0" fmla="*/ 0 w 54864"/>
                <a:gd name="connsiteY0" fmla="*/ 246888 h 246888"/>
                <a:gd name="connsiteX1" fmla="*/ 54864 w 54864"/>
                <a:gd name="connsiteY1" fmla="*/ 192024 h 246888"/>
                <a:gd name="connsiteX2" fmla="*/ 54864 w 54864"/>
                <a:gd name="connsiteY2" fmla="*/ 0 h 246888"/>
              </a:gdLst>
              <a:ahLst/>
              <a:cxnLst>
                <a:cxn ang="0">
                  <a:pos x="connsiteX0" y="connsiteY0"/>
                </a:cxn>
                <a:cxn ang="0">
                  <a:pos x="connsiteX1" y="connsiteY1"/>
                </a:cxn>
                <a:cxn ang="0">
                  <a:pos x="connsiteX2" y="connsiteY2"/>
                </a:cxn>
              </a:cxnLst>
              <a:rect l="l" t="t" r="r" b="b"/>
              <a:pathLst>
                <a:path w="54864" h="246888">
                  <a:moveTo>
                    <a:pt x="0" y="246888"/>
                  </a:moveTo>
                  <a:lnTo>
                    <a:pt x="54864" y="192024"/>
                  </a:lnTo>
                  <a:lnTo>
                    <a:pt x="54864" y="0"/>
                  </a:lnTo>
                </a:path>
              </a:pathLst>
            </a:custGeom>
            <a:ln w="19050">
              <a:solidFill>
                <a:schemeClr val="tx1">
                  <a:lumMod val="85000"/>
                  <a:lumOff val="15000"/>
                </a:schemeClr>
              </a:solidFill>
              <a:tailEnd type="oval"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dirty="0"/>
            </a:p>
          </p:txBody>
        </p:sp>
        <p:grpSp>
          <p:nvGrpSpPr>
            <p:cNvPr id="544" name="Group 543">
              <a:extLst>
                <a:ext uri="{FF2B5EF4-FFF2-40B4-BE49-F238E27FC236}">
                  <a16:creationId xmlns:a16="http://schemas.microsoft.com/office/drawing/2014/main" id="{2D6D6ED3-C98F-0A4E-80E0-903DC298992E}"/>
                </a:ext>
              </a:extLst>
            </p:cNvPr>
            <p:cNvGrpSpPr/>
            <p:nvPr/>
          </p:nvGrpSpPr>
          <p:grpSpPr>
            <a:xfrm>
              <a:off x="14348526" y="29366336"/>
              <a:ext cx="2805440" cy="755966"/>
              <a:chOff x="5158574" y="5727317"/>
              <a:chExt cx="917274" cy="247172"/>
            </a:xfrm>
          </p:grpSpPr>
          <p:sp>
            <p:nvSpPr>
              <p:cNvPr id="545" name="Rectangle 544">
                <a:extLst>
                  <a:ext uri="{FF2B5EF4-FFF2-40B4-BE49-F238E27FC236}">
                    <a16:creationId xmlns:a16="http://schemas.microsoft.com/office/drawing/2014/main" id="{54B4B54F-D984-5640-9786-921F32C5EDC9}"/>
                  </a:ext>
                </a:extLst>
              </p:cNvPr>
              <p:cNvSpPr/>
              <p:nvPr/>
            </p:nvSpPr>
            <p:spPr>
              <a:xfrm>
                <a:off x="5221467" y="5727317"/>
                <a:ext cx="803146" cy="150947"/>
              </a:xfrm>
              <a:prstGeom prst="rect">
                <a:avLst/>
              </a:prstGeom>
            </p:spPr>
            <p:txBody>
              <a:bodyPr wrap="square">
                <a:spAutoFit/>
              </a:bodyPr>
              <a:lstStyle/>
              <a:p>
                <a:pPr algn="ctr"/>
                <a:r>
                  <a:rPr lang="en-US" sz="2400" dirty="0">
                    <a:latin typeface="Myriad Pro" charset="0"/>
                    <a:ea typeface="Myriad Pro" charset="0"/>
                    <a:cs typeface="Myriad Pro" charset="0"/>
                  </a:rPr>
                  <a:t>SIMlens, n</a:t>
                </a:r>
                <a:r>
                  <a:rPr lang="en-US" sz="2400" baseline="-25000" dirty="0">
                    <a:latin typeface="Myriad Pro" charset="0"/>
                    <a:ea typeface="Myriad Pro" charset="0"/>
                    <a:cs typeface="Myriad Pro" charset="0"/>
                  </a:rPr>
                  <a:t>2</a:t>
                </a:r>
                <a:endParaRPr lang="en-US" sz="2400" dirty="0">
                  <a:latin typeface="Myriad Pro" charset="0"/>
                  <a:ea typeface="Myriad Pro" charset="0"/>
                  <a:cs typeface="Myriad Pro" charset="0"/>
                </a:endParaRPr>
              </a:p>
            </p:txBody>
          </p:sp>
          <p:grpSp>
            <p:nvGrpSpPr>
              <p:cNvPr id="546" name="Group 545">
                <a:extLst>
                  <a:ext uri="{FF2B5EF4-FFF2-40B4-BE49-F238E27FC236}">
                    <a16:creationId xmlns:a16="http://schemas.microsoft.com/office/drawing/2014/main" id="{DF43E0C1-F154-BA44-B1B3-79EA1D081F75}"/>
                  </a:ext>
                </a:extLst>
              </p:cNvPr>
              <p:cNvGrpSpPr/>
              <p:nvPr/>
            </p:nvGrpSpPr>
            <p:grpSpPr>
              <a:xfrm flipH="1">
                <a:off x="5158574" y="5811463"/>
                <a:ext cx="216682" cy="163026"/>
                <a:chOff x="5916883" y="5871089"/>
                <a:chExt cx="140016" cy="94619"/>
              </a:xfrm>
            </p:grpSpPr>
            <p:cxnSp>
              <p:nvCxnSpPr>
                <p:cNvPr id="550" name="Straight Connector 549">
                  <a:extLst>
                    <a:ext uri="{FF2B5EF4-FFF2-40B4-BE49-F238E27FC236}">
                      <a16:creationId xmlns:a16="http://schemas.microsoft.com/office/drawing/2014/main" id="{D3970AFD-6DCF-D24D-B811-FD78B100DE4E}"/>
                    </a:ext>
                  </a:extLst>
                </p:cNvPr>
                <p:cNvCxnSpPr>
                  <a:cxnSpLocks/>
                </p:cNvCxnSpPr>
                <p:nvPr/>
              </p:nvCxnSpPr>
              <p:spPr>
                <a:xfrm>
                  <a:off x="5916883" y="5871089"/>
                  <a:ext cx="69677"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551" name="Straight Connector 550">
                  <a:extLst>
                    <a:ext uri="{FF2B5EF4-FFF2-40B4-BE49-F238E27FC236}">
                      <a16:creationId xmlns:a16="http://schemas.microsoft.com/office/drawing/2014/main" id="{90127774-9594-0A46-9E59-BC307DD722BA}"/>
                    </a:ext>
                  </a:extLst>
                </p:cNvPr>
                <p:cNvCxnSpPr>
                  <a:cxnSpLocks/>
                </p:cNvCxnSpPr>
                <p:nvPr/>
              </p:nvCxnSpPr>
              <p:spPr>
                <a:xfrm flipH="1" flipV="1">
                  <a:off x="5985222" y="5871788"/>
                  <a:ext cx="71677" cy="93920"/>
                </a:xfrm>
                <a:prstGeom prst="line">
                  <a:avLst/>
                </a:prstGeom>
                <a:ln w="19050">
                  <a:headEnd type="oval" w="sm" len="sm"/>
                  <a:tailEnd w="lg" len="lg"/>
                </a:ln>
              </p:spPr>
              <p:style>
                <a:lnRef idx="1">
                  <a:schemeClr val="dk1"/>
                </a:lnRef>
                <a:fillRef idx="0">
                  <a:schemeClr val="dk1"/>
                </a:fillRef>
                <a:effectRef idx="0">
                  <a:schemeClr val="dk1"/>
                </a:effectRef>
                <a:fontRef idx="minor">
                  <a:schemeClr val="tx1"/>
                </a:fontRef>
              </p:style>
            </p:cxnSp>
          </p:grpSp>
          <p:grpSp>
            <p:nvGrpSpPr>
              <p:cNvPr id="547" name="Group 546">
                <a:extLst>
                  <a:ext uri="{FF2B5EF4-FFF2-40B4-BE49-F238E27FC236}">
                    <a16:creationId xmlns:a16="http://schemas.microsoft.com/office/drawing/2014/main" id="{00EC3FC2-BDEF-1A4B-B5D8-24C040733563}"/>
                  </a:ext>
                </a:extLst>
              </p:cNvPr>
              <p:cNvGrpSpPr/>
              <p:nvPr/>
            </p:nvGrpSpPr>
            <p:grpSpPr>
              <a:xfrm>
                <a:off x="5863803" y="5811414"/>
                <a:ext cx="212045" cy="163062"/>
                <a:chOff x="5951901" y="5869730"/>
                <a:chExt cx="140319" cy="102744"/>
              </a:xfrm>
            </p:grpSpPr>
            <p:cxnSp>
              <p:nvCxnSpPr>
                <p:cNvPr id="548" name="Straight Connector 547">
                  <a:extLst>
                    <a:ext uri="{FF2B5EF4-FFF2-40B4-BE49-F238E27FC236}">
                      <a16:creationId xmlns:a16="http://schemas.microsoft.com/office/drawing/2014/main" id="{9167C821-C680-4948-8FDE-0F1A6ED32DC3}"/>
                    </a:ext>
                  </a:extLst>
                </p:cNvPr>
                <p:cNvCxnSpPr>
                  <a:cxnSpLocks/>
                </p:cNvCxnSpPr>
                <p:nvPr/>
              </p:nvCxnSpPr>
              <p:spPr>
                <a:xfrm flipH="1" flipV="1">
                  <a:off x="6013327" y="5869730"/>
                  <a:ext cx="78893" cy="102744"/>
                </a:xfrm>
                <a:prstGeom prst="line">
                  <a:avLst/>
                </a:prstGeom>
                <a:ln w="19050">
                  <a:headEnd type="oval" w="sm" len="sm"/>
                  <a:tailEnd w="lg" len="lg"/>
                </a:ln>
              </p:spPr>
              <p:style>
                <a:lnRef idx="1">
                  <a:schemeClr val="dk1"/>
                </a:lnRef>
                <a:fillRef idx="0">
                  <a:schemeClr val="dk1"/>
                </a:fillRef>
                <a:effectRef idx="0">
                  <a:schemeClr val="dk1"/>
                </a:effectRef>
                <a:fontRef idx="minor">
                  <a:schemeClr val="tx1"/>
                </a:fontRef>
              </p:style>
            </p:cxnSp>
            <p:cxnSp>
              <p:nvCxnSpPr>
                <p:cNvPr id="549" name="Straight Connector 548">
                  <a:extLst>
                    <a:ext uri="{FF2B5EF4-FFF2-40B4-BE49-F238E27FC236}">
                      <a16:creationId xmlns:a16="http://schemas.microsoft.com/office/drawing/2014/main" id="{CEA5A925-61D5-324B-8C9F-B6E74115BF1F}"/>
                    </a:ext>
                  </a:extLst>
                </p:cNvPr>
                <p:cNvCxnSpPr>
                  <a:cxnSpLocks/>
                </p:cNvCxnSpPr>
                <p:nvPr/>
              </p:nvCxnSpPr>
              <p:spPr>
                <a:xfrm>
                  <a:off x="5951901" y="5870486"/>
                  <a:ext cx="61904" cy="0"/>
                </a:xfrm>
                <a:prstGeom prst="line">
                  <a:avLst/>
                </a:prstGeom>
                <a:ln w="19050"/>
              </p:spPr>
              <p:style>
                <a:lnRef idx="1">
                  <a:schemeClr val="dk1"/>
                </a:lnRef>
                <a:fillRef idx="0">
                  <a:schemeClr val="dk1"/>
                </a:fillRef>
                <a:effectRef idx="0">
                  <a:schemeClr val="dk1"/>
                </a:effectRef>
                <a:fontRef idx="minor">
                  <a:schemeClr val="tx1"/>
                </a:fontRef>
              </p:style>
            </p:cxnSp>
          </p:grpSp>
        </p:grpSp>
        <p:sp>
          <p:nvSpPr>
            <p:cNvPr id="552" name="Rectangle 551">
              <a:extLst>
                <a:ext uri="{FF2B5EF4-FFF2-40B4-BE49-F238E27FC236}">
                  <a16:creationId xmlns:a16="http://schemas.microsoft.com/office/drawing/2014/main" id="{AC04555A-72EC-F143-901D-F81CE0948323}"/>
                </a:ext>
              </a:extLst>
            </p:cNvPr>
            <p:cNvSpPr/>
            <p:nvPr/>
          </p:nvSpPr>
          <p:spPr>
            <a:xfrm>
              <a:off x="14320805" y="28757389"/>
              <a:ext cx="2696869" cy="461665"/>
            </a:xfrm>
            <a:prstGeom prst="rect">
              <a:avLst/>
            </a:prstGeom>
          </p:spPr>
          <p:txBody>
            <a:bodyPr wrap="square">
              <a:spAutoFit/>
            </a:bodyPr>
            <a:lstStyle/>
            <a:p>
              <a:pPr algn="ctr"/>
              <a:r>
                <a:rPr lang="en-US" sz="2400" dirty="0">
                  <a:latin typeface="Myriad Pro" charset="0"/>
                  <a:ea typeface="Myriad Pro" charset="0"/>
                  <a:cs typeface="Myriad Pro" charset="0"/>
                </a:rPr>
                <a:t>Immersion bath, n</a:t>
              </a:r>
              <a:r>
                <a:rPr lang="en-US" sz="2400" baseline="-25000" dirty="0">
                  <a:latin typeface="Myriad Pro" charset="0"/>
                  <a:ea typeface="Myriad Pro" charset="0"/>
                  <a:cs typeface="Myriad Pro" charset="0"/>
                </a:rPr>
                <a:t>3</a:t>
              </a:r>
              <a:endParaRPr lang="en-US" sz="2400" dirty="0">
                <a:latin typeface="Myriad Pro" charset="0"/>
                <a:ea typeface="Myriad Pro" charset="0"/>
                <a:cs typeface="Myriad Pro" charset="0"/>
              </a:endParaRPr>
            </a:p>
          </p:txBody>
        </p:sp>
        <p:sp>
          <p:nvSpPr>
            <p:cNvPr id="553" name="Rectangle 552">
              <a:extLst>
                <a:ext uri="{FF2B5EF4-FFF2-40B4-BE49-F238E27FC236}">
                  <a16:creationId xmlns:a16="http://schemas.microsoft.com/office/drawing/2014/main" id="{589B01B7-6B3F-8D4D-960E-CE9815283DFD}"/>
                </a:ext>
              </a:extLst>
            </p:cNvPr>
            <p:cNvSpPr/>
            <p:nvPr/>
          </p:nvSpPr>
          <p:spPr>
            <a:xfrm>
              <a:off x="18227994" y="26242072"/>
              <a:ext cx="2708077" cy="461665"/>
            </a:xfrm>
            <a:prstGeom prst="rect">
              <a:avLst/>
            </a:prstGeom>
          </p:spPr>
          <p:txBody>
            <a:bodyPr wrap="square">
              <a:spAutoFit/>
            </a:bodyPr>
            <a:lstStyle/>
            <a:p>
              <a:r>
                <a:rPr lang="en-US" sz="2400" dirty="0">
                  <a:solidFill>
                    <a:schemeClr val="tx1">
                      <a:lumMod val="85000"/>
                      <a:lumOff val="15000"/>
                    </a:schemeClr>
                  </a:solidFill>
                  <a:latin typeface="Myriad Pro" charset="0"/>
                  <a:ea typeface="Myriad Pro" charset="0"/>
                  <a:cs typeface="Myriad Pro" charset="0"/>
                </a:rPr>
                <a:t>Sample plate, n</a:t>
              </a:r>
              <a:r>
                <a:rPr lang="en-US" sz="2400" baseline="-25000" dirty="0">
                  <a:solidFill>
                    <a:schemeClr val="tx1">
                      <a:lumMod val="85000"/>
                      <a:lumOff val="15000"/>
                    </a:schemeClr>
                  </a:solidFill>
                  <a:latin typeface="Myriad Pro" charset="0"/>
                  <a:ea typeface="Myriad Pro" charset="0"/>
                  <a:cs typeface="Myriad Pro" charset="0"/>
                </a:rPr>
                <a:t>3</a:t>
              </a:r>
              <a:endParaRPr lang="en-US" sz="2400" dirty="0">
                <a:solidFill>
                  <a:schemeClr val="tx1">
                    <a:lumMod val="85000"/>
                    <a:lumOff val="15000"/>
                  </a:schemeClr>
                </a:solidFill>
                <a:latin typeface="Myriad Pro" charset="0"/>
                <a:ea typeface="Myriad Pro" charset="0"/>
                <a:cs typeface="Myriad Pro" charset="0"/>
              </a:endParaRPr>
            </a:p>
          </p:txBody>
        </p:sp>
        <p:sp>
          <p:nvSpPr>
            <p:cNvPr id="554" name="TextBox 553">
              <a:extLst>
                <a:ext uri="{FF2B5EF4-FFF2-40B4-BE49-F238E27FC236}">
                  <a16:creationId xmlns:a16="http://schemas.microsoft.com/office/drawing/2014/main" id="{D9B581D3-72CC-5A44-9ED6-58DC53F11E5E}"/>
                </a:ext>
              </a:extLst>
            </p:cNvPr>
            <p:cNvSpPr txBox="1"/>
            <p:nvPr/>
          </p:nvSpPr>
          <p:spPr>
            <a:xfrm>
              <a:off x="10427069" y="31524505"/>
              <a:ext cx="1736373" cy="461665"/>
            </a:xfrm>
            <a:prstGeom prst="rect">
              <a:avLst/>
            </a:prstGeom>
            <a:noFill/>
          </p:spPr>
          <p:txBody>
            <a:bodyPr wrap="none" rtlCol="0">
              <a:spAutoFit/>
            </a:bodyPr>
            <a:lstStyle/>
            <a:p>
              <a:r>
                <a:rPr lang="en-US" sz="2400" dirty="0">
                  <a:latin typeface="Myriad Pro" panose="020B0503030403020204" pitchFamily="34" charset="0"/>
                </a:rPr>
                <a:t>Illumination</a:t>
              </a:r>
            </a:p>
          </p:txBody>
        </p:sp>
        <p:sp>
          <p:nvSpPr>
            <p:cNvPr id="555" name="TextBox 554">
              <a:extLst>
                <a:ext uri="{FF2B5EF4-FFF2-40B4-BE49-F238E27FC236}">
                  <a16:creationId xmlns:a16="http://schemas.microsoft.com/office/drawing/2014/main" id="{6640F4F9-8DD3-A648-8A83-685C6E6B07C9}"/>
                </a:ext>
              </a:extLst>
            </p:cNvPr>
            <p:cNvSpPr txBox="1"/>
            <p:nvPr/>
          </p:nvSpPr>
          <p:spPr>
            <a:xfrm>
              <a:off x="14407503" y="31535112"/>
              <a:ext cx="2718962" cy="830997"/>
            </a:xfrm>
            <a:prstGeom prst="rect">
              <a:avLst/>
            </a:prstGeom>
            <a:noFill/>
          </p:spPr>
          <p:txBody>
            <a:bodyPr wrap="square" rtlCol="0">
              <a:spAutoFit/>
            </a:bodyPr>
            <a:lstStyle/>
            <a:p>
              <a:pPr algn="r"/>
              <a:r>
                <a:rPr lang="en-US" sz="2400" dirty="0">
                  <a:latin typeface="Myriad Pro" panose="020B0503030403020204" pitchFamily="34" charset="0"/>
                </a:rPr>
                <a:t>Air-based detection objective(s)</a:t>
              </a:r>
            </a:p>
          </p:txBody>
        </p:sp>
        <p:cxnSp>
          <p:nvCxnSpPr>
            <p:cNvPr id="1314" name="Straight Connector 1313">
              <a:extLst>
                <a:ext uri="{FF2B5EF4-FFF2-40B4-BE49-F238E27FC236}">
                  <a16:creationId xmlns:a16="http://schemas.microsoft.com/office/drawing/2014/main" id="{E9B31890-5900-6542-9BEB-3046265B0917}"/>
                </a:ext>
              </a:extLst>
            </p:cNvPr>
            <p:cNvCxnSpPr>
              <a:cxnSpLocks/>
            </p:cNvCxnSpPr>
            <p:nvPr/>
          </p:nvCxnSpPr>
          <p:spPr>
            <a:xfrm flipV="1">
              <a:off x="17119600" y="31658011"/>
              <a:ext cx="550562" cy="194654"/>
            </a:xfrm>
            <a:prstGeom prst="line">
              <a:avLst/>
            </a:prstGeom>
            <a:ln>
              <a:tailEnd type="oval"/>
            </a:ln>
          </p:spPr>
          <p:style>
            <a:lnRef idx="1">
              <a:schemeClr val="dk1"/>
            </a:lnRef>
            <a:fillRef idx="0">
              <a:schemeClr val="dk1"/>
            </a:fillRef>
            <a:effectRef idx="0">
              <a:schemeClr val="dk1"/>
            </a:effectRef>
            <a:fontRef idx="minor">
              <a:schemeClr val="tx1"/>
            </a:fontRef>
          </p:style>
        </p:cxnSp>
        <p:sp>
          <p:nvSpPr>
            <p:cNvPr id="660" name="TextBox 659">
              <a:extLst>
                <a:ext uri="{FF2B5EF4-FFF2-40B4-BE49-F238E27FC236}">
                  <a16:creationId xmlns:a16="http://schemas.microsoft.com/office/drawing/2014/main" id="{22BFD87C-05EE-C84F-8910-CDAD7469585D}"/>
                </a:ext>
              </a:extLst>
            </p:cNvPr>
            <p:cNvSpPr txBox="1"/>
            <p:nvPr/>
          </p:nvSpPr>
          <p:spPr>
            <a:xfrm>
              <a:off x="19541357" y="30226652"/>
              <a:ext cx="765939" cy="523220"/>
            </a:xfrm>
            <a:prstGeom prst="rect">
              <a:avLst/>
            </a:prstGeom>
            <a:noFill/>
          </p:spPr>
          <p:txBody>
            <a:bodyPr wrap="square" rtlCol="0">
              <a:spAutoFit/>
            </a:bodyPr>
            <a:lstStyle/>
            <a:p>
              <a:pPr algn="r"/>
              <a:r>
                <a:rPr lang="en-US" sz="2800" dirty="0">
                  <a:latin typeface="Myriad Pro" panose="020B0503030403020204" pitchFamily="34" charset="0"/>
                </a:rPr>
                <a:t>5X</a:t>
              </a:r>
            </a:p>
          </p:txBody>
        </p:sp>
        <p:sp>
          <p:nvSpPr>
            <p:cNvPr id="661" name="TextBox 660">
              <a:extLst>
                <a:ext uri="{FF2B5EF4-FFF2-40B4-BE49-F238E27FC236}">
                  <a16:creationId xmlns:a16="http://schemas.microsoft.com/office/drawing/2014/main" id="{8B8ECAE2-E5B0-524D-80E7-104176ADF6E1}"/>
                </a:ext>
              </a:extLst>
            </p:cNvPr>
            <p:cNvSpPr txBox="1"/>
            <p:nvPr/>
          </p:nvSpPr>
          <p:spPr>
            <a:xfrm>
              <a:off x="19934776" y="29534884"/>
              <a:ext cx="765939" cy="523220"/>
            </a:xfrm>
            <a:prstGeom prst="rect">
              <a:avLst/>
            </a:prstGeom>
            <a:noFill/>
          </p:spPr>
          <p:txBody>
            <a:bodyPr wrap="square" rtlCol="0">
              <a:spAutoFit/>
            </a:bodyPr>
            <a:lstStyle/>
            <a:p>
              <a:pPr algn="r"/>
              <a:r>
                <a:rPr lang="en-US" sz="2800" dirty="0">
                  <a:latin typeface="Myriad Pro" panose="020B0503030403020204" pitchFamily="34" charset="0"/>
                </a:rPr>
                <a:t>10X</a:t>
              </a:r>
            </a:p>
          </p:txBody>
        </p:sp>
        <p:sp>
          <p:nvSpPr>
            <p:cNvPr id="662" name="TextBox 661">
              <a:extLst>
                <a:ext uri="{FF2B5EF4-FFF2-40B4-BE49-F238E27FC236}">
                  <a16:creationId xmlns:a16="http://schemas.microsoft.com/office/drawing/2014/main" id="{C120FA8F-D283-994B-915B-F36C15D8D59F}"/>
                </a:ext>
              </a:extLst>
            </p:cNvPr>
            <p:cNvSpPr txBox="1"/>
            <p:nvPr/>
          </p:nvSpPr>
          <p:spPr>
            <a:xfrm>
              <a:off x="20401919" y="28843116"/>
              <a:ext cx="765939" cy="523220"/>
            </a:xfrm>
            <a:prstGeom prst="rect">
              <a:avLst/>
            </a:prstGeom>
            <a:noFill/>
          </p:spPr>
          <p:txBody>
            <a:bodyPr wrap="square" rtlCol="0">
              <a:spAutoFit/>
            </a:bodyPr>
            <a:lstStyle/>
            <a:p>
              <a:pPr algn="r"/>
              <a:r>
                <a:rPr lang="en-US" sz="2800" dirty="0">
                  <a:latin typeface="Myriad Pro" panose="020B0503030403020204" pitchFamily="34" charset="0"/>
                </a:rPr>
                <a:t>20X</a:t>
              </a:r>
            </a:p>
          </p:txBody>
        </p:sp>
      </p:grpSp>
      <p:grpSp>
        <p:nvGrpSpPr>
          <p:cNvPr id="1319" name="Group 1318">
            <a:extLst>
              <a:ext uri="{FF2B5EF4-FFF2-40B4-BE49-F238E27FC236}">
                <a16:creationId xmlns:a16="http://schemas.microsoft.com/office/drawing/2014/main" id="{6E23E778-D1DD-DC44-8DBB-F405673E9689}"/>
              </a:ext>
            </a:extLst>
          </p:cNvPr>
          <p:cNvGrpSpPr/>
          <p:nvPr/>
        </p:nvGrpSpPr>
        <p:grpSpPr>
          <a:xfrm>
            <a:off x="397046" y="25884776"/>
            <a:ext cx="9776030" cy="6661001"/>
            <a:chOff x="520888" y="25639835"/>
            <a:chExt cx="9776030" cy="6661001"/>
          </a:xfrm>
        </p:grpSpPr>
        <p:grpSp>
          <p:nvGrpSpPr>
            <p:cNvPr id="1317" name="Group 1316">
              <a:extLst>
                <a:ext uri="{FF2B5EF4-FFF2-40B4-BE49-F238E27FC236}">
                  <a16:creationId xmlns:a16="http://schemas.microsoft.com/office/drawing/2014/main" id="{77E5FA48-F4F1-A04B-BAF1-ABB2353E14E0}"/>
                </a:ext>
              </a:extLst>
            </p:cNvPr>
            <p:cNvGrpSpPr/>
            <p:nvPr/>
          </p:nvGrpSpPr>
          <p:grpSpPr>
            <a:xfrm>
              <a:off x="520888" y="25639835"/>
              <a:ext cx="9556825" cy="6661001"/>
              <a:chOff x="520888" y="25488500"/>
              <a:chExt cx="9556825" cy="6661001"/>
            </a:xfrm>
          </p:grpSpPr>
          <p:sp>
            <p:nvSpPr>
              <p:cNvPr id="1283" name="TextBox 1282">
                <a:extLst>
                  <a:ext uri="{FF2B5EF4-FFF2-40B4-BE49-F238E27FC236}">
                    <a16:creationId xmlns:a16="http://schemas.microsoft.com/office/drawing/2014/main" id="{32BD1F83-3BA8-2F4F-B489-701B48590E3B}"/>
                  </a:ext>
                </a:extLst>
              </p:cNvPr>
              <p:cNvSpPr txBox="1"/>
              <p:nvPr/>
            </p:nvSpPr>
            <p:spPr>
              <a:xfrm>
                <a:off x="520888" y="25488500"/>
                <a:ext cx="9326750" cy="954107"/>
              </a:xfrm>
              <a:prstGeom prst="rect">
                <a:avLst/>
              </a:prstGeom>
              <a:noFill/>
            </p:spPr>
            <p:txBody>
              <a:bodyPr wrap="square" rtlCol="0">
                <a:spAutoFit/>
              </a:bodyPr>
              <a:lstStyle/>
              <a:p>
                <a:pPr algn="ctr"/>
                <a:r>
                  <a:rPr lang="en-US" sz="2800" dirty="0">
                    <a:latin typeface="Myriad Pro" panose="020B0503030403020204" pitchFamily="34" charset="0"/>
                  </a:rPr>
                  <a:t>Immersion-objective-based OTLS microscopy: </a:t>
                </a:r>
                <a:br>
                  <a:rPr lang="en-US" sz="2800" dirty="0">
                    <a:latin typeface="Myriad Pro" panose="020B0503030403020204" pitchFamily="34" charset="0"/>
                  </a:rPr>
                </a:br>
                <a:r>
                  <a:rPr lang="en-US" sz="2800" dirty="0">
                    <a:latin typeface="Myriad Pro" panose="020B0503030403020204" pitchFamily="34" charset="0"/>
                  </a:rPr>
                  <a:t>does not allow for multi-resolution imaging</a:t>
                </a:r>
              </a:p>
            </p:txBody>
          </p:sp>
          <p:pic>
            <p:nvPicPr>
              <p:cNvPr id="1287" name="Picture 1286">
                <a:extLst>
                  <a:ext uri="{FF2B5EF4-FFF2-40B4-BE49-F238E27FC236}">
                    <a16:creationId xmlns:a16="http://schemas.microsoft.com/office/drawing/2014/main" id="{3B2977D1-2F6F-694F-BBE9-89C357096FD6}"/>
                  </a:ext>
                </a:extLst>
              </p:cNvPr>
              <p:cNvPicPr>
                <a:picLocks noChangeAspect="1"/>
              </p:cNvPicPr>
              <p:nvPr/>
            </p:nvPicPr>
            <p:blipFill rotWithShape="1">
              <a:blip r:embed="rId24"/>
              <a:srcRect l="4177" t="12420" r="555"/>
              <a:stretch/>
            </p:blipFill>
            <p:spPr>
              <a:xfrm>
                <a:off x="608656" y="26423319"/>
                <a:ext cx="9106971" cy="5726182"/>
              </a:xfrm>
              <a:prstGeom prst="rect">
                <a:avLst/>
              </a:prstGeom>
            </p:spPr>
          </p:pic>
          <p:sp>
            <p:nvSpPr>
              <p:cNvPr id="559" name="Freeform 558">
                <a:extLst>
                  <a:ext uri="{FF2B5EF4-FFF2-40B4-BE49-F238E27FC236}">
                    <a16:creationId xmlns:a16="http://schemas.microsoft.com/office/drawing/2014/main" id="{6C13D648-30DC-EB42-93AC-36330FAFF451}"/>
                  </a:ext>
                </a:extLst>
              </p:cNvPr>
              <p:cNvSpPr/>
              <p:nvPr/>
            </p:nvSpPr>
            <p:spPr>
              <a:xfrm flipV="1">
                <a:off x="4087102" y="26997900"/>
                <a:ext cx="69916" cy="412961"/>
              </a:xfrm>
              <a:custGeom>
                <a:avLst/>
                <a:gdLst>
                  <a:gd name="connsiteX0" fmla="*/ 0 w 54864"/>
                  <a:gd name="connsiteY0" fmla="*/ 246888 h 246888"/>
                  <a:gd name="connsiteX1" fmla="*/ 54864 w 54864"/>
                  <a:gd name="connsiteY1" fmla="*/ 192024 h 246888"/>
                  <a:gd name="connsiteX2" fmla="*/ 54864 w 54864"/>
                  <a:gd name="connsiteY2" fmla="*/ 0 h 246888"/>
                </a:gdLst>
                <a:ahLst/>
                <a:cxnLst>
                  <a:cxn ang="0">
                    <a:pos x="connsiteX0" y="connsiteY0"/>
                  </a:cxn>
                  <a:cxn ang="0">
                    <a:pos x="connsiteX1" y="connsiteY1"/>
                  </a:cxn>
                  <a:cxn ang="0">
                    <a:pos x="connsiteX2" y="connsiteY2"/>
                  </a:cxn>
                </a:cxnLst>
                <a:rect l="l" t="t" r="r" b="b"/>
                <a:pathLst>
                  <a:path w="54864" h="246888">
                    <a:moveTo>
                      <a:pt x="0" y="246888"/>
                    </a:moveTo>
                    <a:lnTo>
                      <a:pt x="54864" y="192024"/>
                    </a:lnTo>
                    <a:lnTo>
                      <a:pt x="54864" y="0"/>
                    </a:lnTo>
                  </a:path>
                </a:pathLst>
              </a:custGeom>
              <a:ln w="19050">
                <a:solidFill>
                  <a:schemeClr val="tx1">
                    <a:lumMod val="85000"/>
                    <a:lumOff val="15000"/>
                  </a:schemeClr>
                </a:solidFill>
                <a:tailEnd type="oval"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a:p>
            </p:txBody>
          </p:sp>
          <p:sp>
            <p:nvSpPr>
              <p:cNvPr id="560" name="Rectangle 559">
                <a:extLst>
                  <a:ext uri="{FF2B5EF4-FFF2-40B4-BE49-F238E27FC236}">
                    <a16:creationId xmlns:a16="http://schemas.microsoft.com/office/drawing/2014/main" id="{7F1A782B-CE9B-4045-970C-7998B51A124E}"/>
                  </a:ext>
                </a:extLst>
              </p:cNvPr>
              <p:cNvSpPr/>
              <p:nvPr/>
            </p:nvSpPr>
            <p:spPr>
              <a:xfrm>
                <a:off x="2983518" y="26685594"/>
                <a:ext cx="1957163" cy="461665"/>
              </a:xfrm>
              <a:prstGeom prst="rect">
                <a:avLst/>
              </a:prstGeom>
            </p:spPr>
            <p:txBody>
              <a:bodyPr wrap="square">
                <a:spAutoFit/>
              </a:bodyPr>
              <a:lstStyle/>
              <a:p>
                <a:r>
                  <a:rPr lang="en-US" sz="2400" dirty="0">
                    <a:solidFill>
                      <a:schemeClr val="tx1">
                        <a:lumMod val="85000"/>
                        <a:lumOff val="15000"/>
                      </a:schemeClr>
                    </a:solidFill>
                    <a:latin typeface="Myriad Pro" charset="0"/>
                    <a:ea typeface="Myriad Pro" charset="0"/>
                    <a:cs typeface="Myriad Pro" charset="0"/>
                  </a:rPr>
                  <a:t>Sample, n</a:t>
                </a:r>
                <a:r>
                  <a:rPr lang="en-US" sz="2400" baseline="-25000" dirty="0">
                    <a:solidFill>
                      <a:schemeClr val="tx1">
                        <a:lumMod val="85000"/>
                        <a:lumOff val="15000"/>
                      </a:schemeClr>
                    </a:solidFill>
                    <a:latin typeface="Myriad Pro" charset="0"/>
                    <a:ea typeface="Myriad Pro" charset="0"/>
                    <a:cs typeface="Myriad Pro" charset="0"/>
                  </a:rPr>
                  <a:t>3</a:t>
                </a:r>
                <a:endParaRPr lang="en-US" sz="2400" dirty="0">
                  <a:solidFill>
                    <a:schemeClr val="tx1">
                      <a:lumMod val="85000"/>
                      <a:lumOff val="15000"/>
                    </a:schemeClr>
                  </a:solidFill>
                  <a:latin typeface="Myriad Pro" charset="0"/>
                  <a:ea typeface="Myriad Pro" charset="0"/>
                  <a:cs typeface="Myriad Pro" charset="0"/>
                </a:endParaRPr>
              </a:p>
            </p:txBody>
          </p:sp>
          <p:sp>
            <p:nvSpPr>
              <p:cNvPr id="561" name="Freeform 560">
                <a:extLst>
                  <a:ext uri="{FF2B5EF4-FFF2-40B4-BE49-F238E27FC236}">
                    <a16:creationId xmlns:a16="http://schemas.microsoft.com/office/drawing/2014/main" id="{0CC9028E-88A9-1340-BE52-A6A45ACA0828}"/>
                  </a:ext>
                </a:extLst>
              </p:cNvPr>
              <p:cNvSpPr/>
              <p:nvPr/>
            </p:nvSpPr>
            <p:spPr>
              <a:xfrm flipH="1" flipV="1">
                <a:off x="7507805" y="26595175"/>
                <a:ext cx="119941" cy="576984"/>
              </a:xfrm>
              <a:custGeom>
                <a:avLst/>
                <a:gdLst>
                  <a:gd name="connsiteX0" fmla="*/ 0 w 54864"/>
                  <a:gd name="connsiteY0" fmla="*/ 246888 h 246888"/>
                  <a:gd name="connsiteX1" fmla="*/ 54864 w 54864"/>
                  <a:gd name="connsiteY1" fmla="*/ 192024 h 246888"/>
                  <a:gd name="connsiteX2" fmla="*/ 54864 w 54864"/>
                  <a:gd name="connsiteY2" fmla="*/ 0 h 246888"/>
                </a:gdLst>
                <a:ahLst/>
                <a:cxnLst>
                  <a:cxn ang="0">
                    <a:pos x="connsiteX0" y="connsiteY0"/>
                  </a:cxn>
                  <a:cxn ang="0">
                    <a:pos x="connsiteX1" y="connsiteY1"/>
                  </a:cxn>
                  <a:cxn ang="0">
                    <a:pos x="connsiteX2" y="connsiteY2"/>
                  </a:cxn>
                </a:cxnLst>
                <a:rect l="l" t="t" r="r" b="b"/>
                <a:pathLst>
                  <a:path w="54864" h="246888">
                    <a:moveTo>
                      <a:pt x="0" y="246888"/>
                    </a:moveTo>
                    <a:lnTo>
                      <a:pt x="54864" y="192024"/>
                    </a:lnTo>
                    <a:lnTo>
                      <a:pt x="54864" y="0"/>
                    </a:lnTo>
                  </a:path>
                </a:pathLst>
              </a:custGeom>
              <a:ln w="19050">
                <a:solidFill>
                  <a:schemeClr val="tx1">
                    <a:lumMod val="85000"/>
                    <a:lumOff val="15000"/>
                  </a:schemeClr>
                </a:solidFill>
                <a:tailEnd type="oval"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dirty="0"/>
              </a:p>
            </p:txBody>
          </p:sp>
          <p:sp>
            <p:nvSpPr>
              <p:cNvPr id="570" name="Rectangle 569">
                <a:extLst>
                  <a:ext uri="{FF2B5EF4-FFF2-40B4-BE49-F238E27FC236}">
                    <a16:creationId xmlns:a16="http://schemas.microsoft.com/office/drawing/2014/main" id="{32BBDE82-B866-9345-8ADC-89D7212EC2E8}"/>
                  </a:ext>
                </a:extLst>
              </p:cNvPr>
              <p:cNvSpPr/>
              <p:nvPr/>
            </p:nvSpPr>
            <p:spPr>
              <a:xfrm>
                <a:off x="3733800" y="29032200"/>
                <a:ext cx="2696869" cy="461665"/>
              </a:xfrm>
              <a:prstGeom prst="rect">
                <a:avLst/>
              </a:prstGeom>
            </p:spPr>
            <p:txBody>
              <a:bodyPr wrap="square">
                <a:spAutoFit/>
              </a:bodyPr>
              <a:lstStyle/>
              <a:p>
                <a:pPr algn="ctr"/>
                <a:r>
                  <a:rPr lang="en-US" sz="2400" dirty="0">
                    <a:latin typeface="Myriad Pro" charset="0"/>
                    <a:ea typeface="Myriad Pro" charset="0"/>
                    <a:cs typeface="Myriad Pro" charset="0"/>
                  </a:rPr>
                  <a:t>Immersion bath, n</a:t>
                </a:r>
                <a:r>
                  <a:rPr lang="en-US" sz="2400" baseline="-25000" dirty="0">
                    <a:latin typeface="Myriad Pro" charset="0"/>
                    <a:ea typeface="Myriad Pro" charset="0"/>
                    <a:cs typeface="Myriad Pro" charset="0"/>
                  </a:rPr>
                  <a:t>3</a:t>
                </a:r>
                <a:endParaRPr lang="en-US" sz="2400" dirty="0">
                  <a:latin typeface="Myriad Pro" charset="0"/>
                  <a:ea typeface="Myriad Pro" charset="0"/>
                  <a:cs typeface="Myriad Pro" charset="0"/>
                </a:endParaRPr>
              </a:p>
            </p:txBody>
          </p:sp>
          <p:sp>
            <p:nvSpPr>
              <p:cNvPr id="572" name="TextBox 571">
                <a:extLst>
                  <a:ext uri="{FF2B5EF4-FFF2-40B4-BE49-F238E27FC236}">
                    <a16:creationId xmlns:a16="http://schemas.microsoft.com/office/drawing/2014/main" id="{7227E0A9-B623-AB40-88F0-FA4D4B18B0DD}"/>
                  </a:ext>
                </a:extLst>
              </p:cNvPr>
              <p:cNvSpPr txBox="1"/>
              <p:nvPr/>
            </p:nvSpPr>
            <p:spPr>
              <a:xfrm>
                <a:off x="745571" y="31082422"/>
                <a:ext cx="1736373" cy="461665"/>
              </a:xfrm>
              <a:prstGeom prst="rect">
                <a:avLst/>
              </a:prstGeom>
              <a:noFill/>
            </p:spPr>
            <p:txBody>
              <a:bodyPr wrap="none" rtlCol="0">
                <a:spAutoFit/>
              </a:bodyPr>
              <a:lstStyle/>
              <a:p>
                <a:r>
                  <a:rPr lang="en-US" sz="2400" dirty="0">
                    <a:latin typeface="Myriad Pro" panose="020B0503030403020204" pitchFamily="34" charset="0"/>
                  </a:rPr>
                  <a:t>Illumination</a:t>
                </a:r>
              </a:p>
            </p:txBody>
          </p:sp>
          <p:sp>
            <p:nvSpPr>
              <p:cNvPr id="573" name="TextBox 572">
                <a:extLst>
                  <a:ext uri="{FF2B5EF4-FFF2-40B4-BE49-F238E27FC236}">
                    <a16:creationId xmlns:a16="http://schemas.microsoft.com/office/drawing/2014/main" id="{96959BD4-F5CF-7045-B3FC-E7CFD387885A}"/>
                  </a:ext>
                </a:extLst>
              </p:cNvPr>
              <p:cNvSpPr txBox="1"/>
              <p:nvPr/>
            </p:nvSpPr>
            <p:spPr>
              <a:xfrm>
                <a:off x="7586294" y="30691809"/>
                <a:ext cx="2491419" cy="1200329"/>
              </a:xfrm>
              <a:prstGeom prst="rect">
                <a:avLst/>
              </a:prstGeom>
              <a:noFill/>
            </p:spPr>
            <p:txBody>
              <a:bodyPr wrap="square" rtlCol="0">
                <a:spAutoFit/>
              </a:bodyPr>
              <a:lstStyle/>
              <a:p>
                <a:pPr algn="ctr"/>
                <a:r>
                  <a:rPr lang="en-US" sz="2400" dirty="0">
                    <a:latin typeface="Myriad Pro" panose="020B0503030403020204" pitchFamily="34" charset="0"/>
                  </a:rPr>
                  <a:t>Detection  objective (immersion)</a:t>
                </a:r>
              </a:p>
            </p:txBody>
          </p:sp>
        </p:grpSp>
        <p:sp>
          <p:nvSpPr>
            <p:cNvPr id="666" name="Rectangle 665">
              <a:extLst>
                <a:ext uri="{FF2B5EF4-FFF2-40B4-BE49-F238E27FC236}">
                  <a16:creationId xmlns:a16="http://schemas.microsoft.com/office/drawing/2014/main" id="{A0FF61BA-F797-7145-B8FD-8B5A316747C5}"/>
                </a:ext>
              </a:extLst>
            </p:cNvPr>
            <p:cNvSpPr/>
            <p:nvPr/>
          </p:nvSpPr>
          <p:spPr>
            <a:xfrm>
              <a:off x="7588841" y="26500397"/>
              <a:ext cx="2708077" cy="461665"/>
            </a:xfrm>
            <a:prstGeom prst="rect">
              <a:avLst/>
            </a:prstGeom>
          </p:spPr>
          <p:txBody>
            <a:bodyPr wrap="square">
              <a:spAutoFit/>
            </a:bodyPr>
            <a:lstStyle/>
            <a:p>
              <a:r>
                <a:rPr lang="en-US" sz="2400" dirty="0">
                  <a:solidFill>
                    <a:schemeClr val="tx1">
                      <a:lumMod val="85000"/>
                      <a:lumOff val="15000"/>
                    </a:schemeClr>
                  </a:solidFill>
                  <a:latin typeface="Myriad Pro" charset="0"/>
                  <a:ea typeface="Myriad Pro" charset="0"/>
                  <a:cs typeface="Myriad Pro" charset="0"/>
                </a:rPr>
                <a:t>Sample plate, n</a:t>
              </a:r>
              <a:r>
                <a:rPr lang="en-US" sz="2400" baseline="-25000" dirty="0">
                  <a:solidFill>
                    <a:schemeClr val="tx1">
                      <a:lumMod val="85000"/>
                      <a:lumOff val="15000"/>
                    </a:schemeClr>
                  </a:solidFill>
                  <a:latin typeface="Myriad Pro" charset="0"/>
                  <a:ea typeface="Myriad Pro" charset="0"/>
                  <a:cs typeface="Myriad Pro" charset="0"/>
                </a:rPr>
                <a:t>3</a:t>
              </a:r>
              <a:endParaRPr lang="en-US" sz="2400" dirty="0">
                <a:solidFill>
                  <a:schemeClr val="tx1">
                    <a:lumMod val="85000"/>
                    <a:lumOff val="15000"/>
                  </a:schemeClr>
                </a:solidFill>
                <a:latin typeface="Myriad Pro" charset="0"/>
                <a:ea typeface="Myriad Pro" charset="0"/>
                <a:cs typeface="Myriad Pro" charset="0"/>
              </a:endParaRPr>
            </a:p>
          </p:txBody>
        </p:sp>
      </p:grpSp>
      <p:sp>
        <p:nvSpPr>
          <p:cNvPr id="670" name="Rectangle 669">
            <a:extLst>
              <a:ext uri="{FF2B5EF4-FFF2-40B4-BE49-F238E27FC236}">
                <a16:creationId xmlns:a16="http://schemas.microsoft.com/office/drawing/2014/main" id="{0291CD36-7B7F-2841-86CA-3E8B7047E7A1}"/>
              </a:ext>
            </a:extLst>
          </p:cNvPr>
          <p:cNvSpPr/>
          <p:nvPr/>
        </p:nvSpPr>
        <p:spPr>
          <a:xfrm>
            <a:off x="28766261" y="23298025"/>
            <a:ext cx="1957163" cy="461665"/>
          </a:xfrm>
          <a:prstGeom prst="rect">
            <a:avLst/>
          </a:prstGeom>
        </p:spPr>
        <p:txBody>
          <a:bodyPr wrap="square">
            <a:spAutoFit/>
          </a:bodyPr>
          <a:lstStyle/>
          <a:p>
            <a:r>
              <a:rPr lang="en-US" sz="2400" dirty="0">
                <a:solidFill>
                  <a:schemeClr val="bg1"/>
                </a:solidFill>
                <a:latin typeface="Myriad Pro" charset="0"/>
                <a:ea typeface="Myriad Pro" charset="0"/>
                <a:cs typeface="Myriad Pro" charset="0"/>
              </a:rPr>
              <a:t>Sample plate</a:t>
            </a:r>
          </a:p>
        </p:txBody>
      </p:sp>
      <p:sp>
        <p:nvSpPr>
          <p:cNvPr id="671" name="Freeform 670">
            <a:extLst>
              <a:ext uri="{FF2B5EF4-FFF2-40B4-BE49-F238E27FC236}">
                <a16:creationId xmlns:a16="http://schemas.microsoft.com/office/drawing/2014/main" id="{53C73374-F4D3-DF48-A767-1443C429E477}"/>
              </a:ext>
            </a:extLst>
          </p:cNvPr>
          <p:cNvSpPr/>
          <p:nvPr/>
        </p:nvSpPr>
        <p:spPr>
          <a:xfrm flipH="1" flipV="1">
            <a:off x="28731303" y="23569655"/>
            <a:ext cx="69916" cy="461664"/>
          </a:xfrm>
          <a:custGeom>
            <a:avLst/>
            <a:gdLst>
              <a:gd name="connsiteX0" fmla="*/ 0 w 54864"/>
              <a:gd name="connsiteY0" fmla="*/ 246888 h 246888"/>
              <a:gd name="connsiteX1" fmla="*/ 54864 w 54864"/>
              <a:gd name="connsiteY1" fmla="*/ 192024 h 246888"/>
              <a:gd name="connsiteX2" fmla="*/ 54864 w 54864"/>
              <a:gd name="connsiteY2" fmla="*/ 0 h 246888"/>
            </a:gdLst>
            <a:ahLst/>
            <a:cxnLst>
              <a:cxn ang="0">
                <a:pos x="connsiteX0" y="connsiteY0"/>
              </a:cxn>
              <a:cxn ang="0">
                <a:pos x="connsiteX1" y="connsiteY1"/>
              </a:cxn>
              <a:cxn ang="0">
                <a:pos x="connsiteX2" y="connsiteY2"/>
              </a:cxn>
            </a:cxnLst>
            <a:rect l="l" t="t" r="r" b="b"/>
            <a:pathLst>
              <a:path w="54864" h="246888">
                <a:moveTo>
                  <a:pt x="0" y="246888"/>
                </a:moveTo>
                <a:lnTo>
                  <a:pt x="54864" y="192024"/>
                </a:lnTo>
                <a:lnTo>
                  <a:pt x="54864" y="0"/>
                </a:lnTo>
              </a:path>
            </a:pathLst>
          </a:custGeom>
          <a:ln w="19050">
            <a:solidFill>
              <a:schemeClr val="bg1"/>
            </a:solidFill>
            <a:tailEnd type="oval" w="med"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sz="2400">
              <a:solidFill>
                <a:schemeClr val="bg1"/>
              </a:solidFill>
            </a:endParaRPr>
          </a:p>
        </p:txBody>
      </p:sp>
      <p:sp>
        <p:nvSpPr>
          <p:cNvPr id="683" name="Rectangle 682">
            <a:extLst>
              <a:ext uri="{FF2B5EF4-FFF2-40B4-BE49-F238E27FC236}">
                <a16:creationId xmlns:a16="http://schemas.microsoft.com/office/drawing/2014/main" id="{8B99F2B0-A31E-6D4F-AFE7-AFAE086E5558}"/>
              </a:ext>
            </a:extLst>
          </p:cNvPr>
          <p:cNvSpPr/>
          <p:nvPr/>
        </p:nvSpPr>
        <p:spPr>
          <a:xfrm>
            <a:off x="23318898" y="22550509"/>
            <a:ext cx="8718592" cy="461665"/>
          </a:xfrm>
          <a:prstGeom prst="rect">
            <a:avLst/>
          </a:prstGeom>
        </p:spPr>
        <p:txBody>
          <a:bodyPr wrap="square">
            <a:spAutoFit/>
          </a:bodyPr>
          <a:lstStyle/>
          <a:p>
            <a:r>
              <a:rPr lang="en-US" sz="2400" i="1" dirty="0">
                <a:latin typeface="Myriad Pro" charset="0"/>
                <a:ea typeface="Myriad Pro" charset="0"/>
                <a:cs typeface="Myriad Pro" charset="0"/>
              </a:rPr>
              <a:t>Optical design of multi-resolution open-top light-sheet microscope</a:t>
            </a:r>
          </a:p>
        </p:txBody>
      </p:sp>
      <p:sp>
        <p:nvSpPr>
          <p:cNvPr id="684" name="Rectangle 683">
            <a:extLst>
              <a:ext uri="{FF2B5EF4-FFF2-40B4-BE49-F238E27FC236}">
                <a16:creationId xmlns:a16="http://schemas.microsoft.com/office/drawing/2014/main" id="{3B5F7024-7EF3-8B49-B8D4-A4B2BDFDA90E}"/>
              </a:ext>
            </a:extLst>
          </p:cNvPr>
          <p:cNvSpPr/>
          <p:nvPr/>
        </p:nvSpPr>
        <p:spPr>
          <a:xfrm>
            <a:off x="33802596" y="22554974"/>
            <a:ext cx="8573780" cy="461665"/>
          </a:xfrm>
          <a:prstGeom prst="rect">
            <a:avLst/>
          </a:prstGeom>
        </p:spPr>
        <p:txBody>
          <a:bodyPr wrap="square">
            <a:spAutoFit/>
          </a:bodyPr>
          <a:lstStyle/>
          <a:p>
            <a:r>
              <a:rPr lang="en-US" sz="2400" i="1" dirty="0">
                <a:latin typeface="Myriad Pro" charset="0"/>
                <a:ea typeface="Myriad Pro" charset="0"/>
                <a:cs typeface="Myriad Pro" charset="0"/>
              </a:rPr>
              <a:t>Architecture of multi-resolution open-top light-sheet microscope</a:t>
            </a:r>
          </a:p>
        </p:txBody>
      </p:sp>
      <p:sp>
        <p:nvSpPr>
          <p:cNvPr id="686" name="TextBox 685">
            <a:extLst>
              <a:ext uri="{FF2B5EF4-FFF2-40B4-BE49-F238E27FC236}">
                <a16:creationId xmlns:a16="http://schemas.microsoft.com/office/drawing/2014/main" id="{FC82C89F-EAB0-6143-A42E-E685AFAF196F}"/>
              </a:ext>
            </a:extLst>
          </p:cNvPr>
          <p:cNvSpPr txBox="1"/>
          <p:nvPr/>
        </p:nvSpPr>
        <p:spPr>
          <a:xfrm>
            <a:off x="22570035" y="30124058"/>
            <a:ext cx="20940164" cy="3077766"/>
          </a:xfrm>
          <a:prstGeom prst="rect">
            <a:avLst/>
          </a:prstGeom>
          <a:noFill/>
          <a:ln>
            <a:noFill/>
          </a:ln>
        </p:spPr>
        <p:txBody>
          <a:bodyPr wrap="square" rtlCol="0">
            <a:spAutoFit/>
          </a:bodyPr>
          <a:lstStyle/>
          <a:p>
            <a:r>
              <a:rPr lang="en-US" sz="3200" b="1" dirty="0">
                <a:latin typeface="Myriad Pro" panose="020B0503030403020204" pitchFamily="34" charset="0"/>
              </a:rPr>
              <a:t>References and publications:</a:t>
            </a:r>
          </a:p>
          <a:p>
            <a:r>
              <a:rPr lang="en-US" sz="2400" dirty="0">
                <a:latin typeface="Myriad Pro" panose="020B0503030403020204" pitchFamily="34" charset="0"/>
              </a:rPr>
              <a:t>Barner, L. </a:t>
            </a:r>
            <a:r>
              <a:rPr lang="en-US" sz="2400" i="1" dirty="0">
                <a:latin typeface="Myriad Pro" panose="020B0503030403020204" pitchFamily="34" charset="0"/>
              </a:rPr>
              <a:t>et al. </a:t>
            </a:r>
            <a:r>
              <a:rPr lang="en-US" sz="2400" dirty="0">
                <a:latin typeface="Myriad Pro" panose="020B0503030403020204" pitchFamily="34" charset="0"/>
              </a:rPr>
              <a:t>Solid immersion meniscus lens (SIMlens) for open-top light-sheet microscopy. </a:t>
            </a:r>
            <a:r>
              <a:rPr lang="en-US" sz="2400" i="1" dirty="0">
                <a:latin typeface="Myriad Pro" panose="020B0503030403020204" pitchFamily="34" charset="0"/>
              </a:rPr>
              <a:t>Optics Letters. </a:t>
            </a:r>
            <a:r>
              <a:rPr lang="en-US" sz="2400" b="1" dirty="0">
                <a:latin typeface="Myriad Pro" panose="020B0503030403020204" pitchFamily="34" charset="0"/>
              </a:rPr>
              <a:t>44 </a:t>
            </a:r>
            <a:r>
              <a:rPr lang="en-US" sz="2400" dirty="0">
                <a:latin typeface="Myriad Pro" panose="020B0503030403020204" pitchFamily="34" charset="0"/>
              </a:rPr>
              <a:t>(18) 4451-4454 (2019).</a:t>
            </a:r>
          </a:p>
          <a:p>
            <a:r>
              <a:rPr lang="en-US" sz="2400" dirty="0">
                <a:latin typeface="Myriad Pro" panose="020B0503030403020204" pitchFamily="34" charset="0"/>
              </a:rPr>
              <a:t>Glaser, A. </a:t>
            </a:r>
            <a:r>
              <a:rPr lang="en-US" sz="2400" i="1" dirty="0">
                <a:latin typeface="Myriad Pro" panose="020B0503030403020204" pitchFamily="34" charset="0"/>
              </a:rPr>
              <a:t>et al. </a:t>
            </a:r>
            <a:r>
              <a:rPr lang="en-US" sz="2400" dirty="0">
                <a:latin typeface="Myriad Pro" panose="020B0503030403020204" pitchFamily="34" charset="0"/>
              </a:rPr>
              <a:t>Light-sheet microscopy for slide-free non-destructive pathology of large clinical specimens. </a:t>
            </a:r>
            <a:r>
              <a:rPr lang="en-US" sz="2400" i="1" dirty="0">
                <a:latin typeface="Myriad Pro" panose="020B0503030403020204" pitchFamily="34" charset="0"/>
              </a:rPr>
              <a:t>Nature Biomedical Engineering. </a:t>
            </a:r>
            <a:r>
              <a:rPr lang="en-US" sz="2400" b="1" dirty="0">
                <a:latin typeface="Myriad Pro" panose="020B0503030403020204" pitchFamily="34" charset="0"/>
              </a:rPr>
              <a:t>1 </a:t>
            </a:r>
            <a:r>
              <a:rPr lang="en-US" sz="2400" dirty="0">
                <a:latin typeface="Myriad Pro" panose="020B0503030403020204" pitchFamily="34" charset="0"/>
              </a:rPr>
              <a:t>(0084) 1-10 (2017).  </a:t>
            </a:r>
          </a:p>
          <a:p>
            <a:r>
              <a:rPr lang="en-US" sz="2400" dirty="0">
                <a:latin typeface="Myriad Pro" panose="020B0503030403020204" pitchFamily="34" charset="0"/>
              </a:rPr>
              <a:t>Glaser, A. </a:t>
            </a:r>
            <a:r>
              <a:rPr lang="en-US" sz="2400" i="1" dirty="0">
                <a:latin typeface="Myriad Pro" panose="020B0503030403020204" pitchFamily="34" charset="0"/>
              </a:rPr>
              <a:t>et al. </a:t>
            </a:r>
            <a:r>
              <a:rPr lang="en-US" sz="2400" dirty="0">
                <a:latin typeface="Myriad Pro" panose="020B0503030403020204" pitchFamily="34" charset="0"/>
              </a:rPr>
              <a:t>Multi-immersion open-top light-sheet microscopy for high-throughput imaging of cleared tissues. </a:t>
            </a:r>
            <a:r>
              <a:rPr lang="en-US" sz="2400" i="1" dirty="0">
                <a:latin typeface="Myriad Pro" panose="020B0503030403020204" pitchFamily="34" charset="0"/>
              </a:rPr>
              <a:t>Nature Communications. </a:t>
            </a:r>
            <a:r>
              <a:rPr lang="en-US" sz="2400" b="1" dirty="0">
                <a:latin typeface="Myriad Pro" panose="020B0503030403020204" pitchFamily="34" charset="0"/>
              </a:rPr>
              <a:t>10 </a:t>
            </a:r>
            <a:r>
              <a:rPr lang="en-US" sz="2400" dirty="0">
                <a:latin typeface="Myriad Pro" panose="020B0503030403020204" pitchFamily="34" charset="0"/>
              </a:rPr>
              <a:t>(1038) 1-10 (2019).</a:t>
            </a:r>
          </a:p>
          <a:p>
            <a:endParaRPr lang="en-US" sz="800" b="1" dirty="0">
              <a:latin typeface="Myriad Pro" panose="020B0503030403020204" pitchFamily="34" charset="0"/>
            </a:endParaRPr>
          </a:p>
          <a:p>
            <a:r>
              <a:rPr lang="en-US" sz="2400" b="1" dirty="0">
                <a:latin typeface="Myriad Pro" panose="020B0503030403020204" pitchFamily="34" charset="0"/>
              </a:rPr>
              <a:t>Acknowledgments: </a:t>
            </a:r>
            <a:r>
              <a:rPr lang="en-US" sz="2400" dirty="0">
                <a:latin typeface="Myriad Pro" panose="020B0503030403020204" pitchFamily="34" charset="0"/>
              </a:rPr>
              <a:t> </a:t>
            </a:r>
            <a:r>
              <a:rPr lang="en-US" sz="2000" dirty="0">
                <a:latin typeface="Myriad Pro" panose="020B0503030403020204" pitchFamily="34" charset="0"/>
              </a:rPr>
              <a:t>NSF GRFP (Barner), Achievement Rewards for College Scientists Foundation (Barner), Prostate Cancer Foundation, U.S. Department of Defense (PC170176), NIH (F32 CA213615, K99 CA240681, R01 CA175391). The authors would also like to thank NSF for supplemental travel funds to this competition from grant CMMI-1935462.</a:t>
            </a:r>
          </a:p>
          <a:p>
            <a:endParaRPr lang="en-US" sz="3200" b="1" dirty="0">
              <a:latin typeface="Myriad Pro" panose="020B0503030403020204" pitchFamily="34" charset="0"/>
            </a:endParaRPr>
          </a:p>
        </p:txBody>
      </p:sp>
      <p:grpSp>
        <p:nvGrpSpPr>
          <p:cNvPr id="1327" name="Group 1326">
            <a:extLst>
              <a:ext uri="{FF2B5EF4-FFF2-40B4-BE49-F238E27FC236}">
                <a16:creationId xmlns:a16="http://schemas.microsoft.com/office/drawing/2014/main" id="{7CD9C2FC-7DA3-5040-B3D5-297392FE1086}"/>
              </a:ext>
            </a:extLst>
          </p:cNvPr>
          <p:cNvGrpSpPr/>
          <p:nvPr/>
        </p:nvGrpSpPr>
        <p:grpSpPr>
          <a:xfrm>
            <a:off x="11537232" y="9978807"/>
            <a:ext cx="10114055" cy="8521920"/>
            <a:chOff x="11537232" y="10739735"/>
            <a:chExt cx="10114055" cy="8521920"/>
          </a:xfrm>
        </p:grpSpPr>
        <p:grpSp>
          <p:nvGrpSpPr>
            <p:cNvPr id="1326" name="Group 1325">
              <a:extLst>
                <a:ext uri="{FF2B5EF4-FFF2-40B4-BE49-F238E27FC236}">
                  <a16:creationId xmlns:a16="http://schemas.microsoft.com/office/drawing/2014/main" id="{D7820A86-573A-CA47-BB63-C1E75194B073}"/>
                </a:ext>
              </a:extLst>
            </p:cNvPr>
            <p:cNvGrpSpPr/>
            <p:nvPr/>
          </p:nvGrpSpPr>
          <p:grpSpPr>
            <a:xfrm>
              <a:off x="11537232" y="11014787"/>
              <a:ext cx="10114055" cy="8246868"/>
              <a:chOff x="11537232" y="11371161"/>
              <a:chExt cx="10114055" cy="8246868"/>
            </a:xfrm>
          </p:grpSpPr>
          <p:grpSp>
            <p:nvGrpSpPr>
              <p:cNvPr id="1310" name="Group 1309">
                <a:extLst>
                  <a:ext uri="{FF2B5EF4-FFF2-40B4-BE49-F238E27FC236}">
                    <a16:creationId xmlns:a16="http://schemas.microsoft.com/office/drawing/2014/main" id="{D461EB7E-50F2-7B4E-9702-E08F95CE0C28}"/>
                  </a:ext>
                </a:extLst>
              </p:cNvPr>
              <p:cNvGrpSpPr/>
              <p:nvPr/>
            </p:nvGrpSpPr>
            <p:grpSpPr>
              <a:xfrm>
                <a:off x="11537232" y="11371161"/>
                <a:ext cx="10114055" cy="8246868"/>
                <a:chOff x="11537232" y="11371161"/>
                <a:chExt cx="10114055" cy="8246868"/>
              </a:xfrm>
            </p:grpSpPr>
            <p:grpSp>
              <p:nvGrpSpPr>
                <p:cNvPr id="1305" name="Group 1304">
                  <a:extLst>
                    <a:ext uri="{FF2B5EF4-FFF2-40B4-BE49-F238E27FC236}">
                      <a16:creationId xmlns:a16="http://schemas.microsoft.com/office/drawing/2014/main" id="{6B41FDF4-B81E-AA44-B3E3-3391F6036064}"/>
                    </a:ext>
                  </a:extLst>
                </p:cNvPr>
                <p:cNvGrpSpPr/>
                <p:nvPr/>
              </p:nvGrpSpPr>
              <p:grpSpPr>
                <a:xfrm>
                  <a:off x="11537232" y="11371161"/>
                  <a:ext cx="10114055" cy="8246868"/>
                  <a:chOff x="11458065" y="11174471"/>
                  <a:chExt cx="10114055" cy="8246868"/>
                </a:xfrm>
              </p:grpSpPr>
              <p:pic>
                <p:nvPicPr>
                  <p:cNvPr id="405" name="Picture 404">
                    <a:extLst>
                      <a:ext uri="{FF2B5EF4-FFF2-40B4-BE49-F238E27FC236}">
                        <a16:creationId xmlns:a16="http://schemas.microsoft.com/office/drawing/2014/main" id="{BA5EC2DC-D66D-8046-8CDD-B54B4C6E6AA5}"/>
                      </a:ext>
                    </a:extLst>
                  </p:cNvPr>
                  <p:cNvPicPr>
                    <a:picLocks noChangeAspect="1"/>
                  </p:cNvPicPr>
                  <p:nvPr/>
                </p:nvPicPr>
                <p:blipFill rotWithShape="1">
                  <a:blip r:embed="rId25"/>
                  <a:srcRect l="52565" t="12310" r="15293" b="35242"/>
                  <a:stretch/>
                </p:blipFill>
                <p:spPr>
                  <a:xfrm>
                    <a:off x="11558732" y="11174471"/>
                    <a:ext cx="10013388" cy="8177600"/>
                  </a:xfrm>
                  <a:prstGeom prst="rect">
                    <a:avLst/>
                  </a:prstGeom>
                </p:spPr>
              </p:pic>
              <p:sp>
                <p:nvSpPr>
                  <p:cNvPr id="1304" name="Rectangle 1303">
                    <a:extLst>
                      <a:ext uri="{FF2B5EF4-FFF2-40B4-BE49-F238E27FC236}">
                        <a16:creationId xmlns:a16="http://schemas.microsoft.com/office/drawing/2014/main" id="{6F62684C-15DE-F842-BBC1-1E99E9E821B5}"/>
                      </a:ext>
                    </a:extLst>
                  </p:cNvPr>
                  <p:cNvSpPr/>
                  <p:nvPr/>
                </p:nvSpPr>
                <p:spPr>
                  <a:xfrm>
                    <a:off x="11574491" y="11345375"/>
                    <a:ext cx="1915718" cy="922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9" name="Rectangle 608">
                    <a:extLst>
                      <a:ext uri="{FF2B5EF4-FFF2-40B4-BE49-F238E27FC236}">
                        <a16:creationId xmlns:a16="http://schemas.microsoft.com/office/drawing/2014/main" id="{F1C03137-A80C-C847-963E-90BE39FAC430}"/>
                      </a:ext>
                    </a:extLst>
                  </p:cNvPr>
                  <p:cNvSpPr/>
                  <p:nvPr/>
                </p:nvSpPr>
                <p:spPr>
                  <a:xfrm>
                    <a:off x="11892777" y="16244396"/>
                    <a:ext cx="1915718" cy="922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0" name="Rectangle 609">
                    <a:extLst>
                      <a:ext uri="{FF2B5EF4-FFF2-40B4-BE49-F238E27FC236}">
                        <a16:creationId xmlns:a16="http://schemas.microsoft.com/office/drawing/2014/main" id="{0A8C49A3-A1B5-AC44-8C77-4BBDC0F977DC}"/>
                      </a:ext>
                    </a:extLst>
                  </p:cNvPr>
                  <p:cNvSpPr/>
                  <p:nvPr/>
                </p:nvSpPr>
                <p:spPr>
                  <a:xfrm>
                    <a:off x="16989962" y="14383389"/>
                    <a:ext cx="1979964" cy="922825"/>
                  </a:xfrm>
                  <a:custGeom>
                    <a:avLst/>
                    <a:gdLst>
                      <a:gd name="connsiteX0" fmla="*/ 0 w 1724242"/>
                      <a:gd name="connsiteY0" fmla="*/ 0 h 922825"/>
                      <a:gd name="connsiteX1" fmla="*/ 1724242 w 1724242"/>
                      <a:gd name="connsiteY1" fmla="*/ 0 h 922825"/>
                      <a:gd name="connsiteX2" fmla="*/ 1724242 w 1724242"/>
                      <a:gd name="connsiteY2" fmla="*/ 922825 h 922825"/>
                      <a:gd name="connsiteX3" fmla="*/ 0 w 1724242"/>
                      <a:gd name="connsiteY3" fmla="*/ 922825 h 922825"/>
                      <a:gd name="connsiteX4" fmla="*/ 0 w 1724242"/>
                      <a:gd name="connsiteY4" fmla="*/ 0 h 922825"/>
                      <a:gd name="connsiteX0" fmla="*/ 0 w 1979964"/>
                      <a:gd name="connsiteY0" fmla="*/ 0 h 922825"/>
                      <a:gd name="connsiteX1" fmla="*/ 1724242 w 1979964"/>
                      <a:gd name="connsiteY1" fmla="*/ 0 h 922825"/>
                      <a:gd name="connsiteX2" fmla="*/ 1979964 w 1979964"/>
                      <a:gd name="connsiteY2" fmla="*/ 915076 h 922825"/>
                      <a:gd name="connsiteX3" fmla="*/ 0 w 1979964"/>
                      <a:gd name="connsiteY3" fmla="*/ 922825 h 922825"/>
                      <a:gd name="connsiteX4" fmla="*/ 0 w 1979964"/>
                      <a:gd name="connsiteY4" fmla="*/ 0 h 922825"/>
                      <a:gd name="connsiteX0" fmla="*/ 0 w 1979964"/>
                      <a:gd name="connsiteY0" fmla="*/ 0 h 922825"/>
                      <a:gd name="connsiteX1" fmla="*/ 1739741 w 1979964"/>
                      <a:gd name="connsiteY1" fmla="*/ 92989 h 922825"/>
                      <a:gd name="connsiteX2" fmla="*/ 1979964 w 1979964"/>
                      <a:gd name="connsiteY2" fmla="*/ 915076 h 922825"/>
                      <a:gd name="connsiteX3" fmla="*/ 0 w 1979964"/>
                      <a:gd name="connsiteY3" fmla="*/ 922825 h 922825"/>
                      <a:gd name="connsiteX4" fmla="*/ 0 w 1979964"/>
                      <a:gd name="connsiteY4" fmla="*/ 0 h 922825"/>
                      <a:gd name="connsiteX0" fmla="*/ 0 w 1979964"/>
                      <a:gd name="connsiteY0" fmla="*/ 0 h 922825"/>
                      <a:gd name="connsiteX1" fmla="*/ 1739741 w 1979964"/>
                      <a:gd name="connsiteY1" fmla="*/ 15498 h 922825"/>
                      <a:gd name="connsiteX2" fmla="*/ 1979964 w 1979964"/>
                      <a:gd name="connsiteY2" fmla="*/ 915076 h 922825"/>
                      <a:gd name="connsiteX3" fmla="*/ 0 w 1979964"/>
                      <a:gd name="connsiteY3" fmla="*/ 922825 h 922825"/>
                      <a:gd name="connsiteX4" fmla="*/ 0 w 1979964"/>
                      <a:gd name="connsiteY4" fmla="*/ 0 h 92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964" h="922825">
                        <a:moveTo>
                          <a:pt x="0" y="0"/>
                        </a:moveTo>
                        <a:lnTo>
                          <a:pt x="1739741" y="15498"/>
                        </a:lnTo>
                        <a:lnTo>
                          <a:pt x="1979964" y="915076"/>
                        </a:lnTo>
                        <a:lnTo>
                          <a:pt x="0" y="9228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1" name="Rectangle 610">
                    <a:extLst>
                      <a:ext uri="{FF2B5EF4-FFF2-40B4-BE49-F238E27FC236}">
                        <a16:creationId xmlns:a16="http://schemas.microsoft.com/office/drawing/2014/main" id="{76AFFDB5-1851-7845-83D7-C58D81F8061E}"/>
                      </a:ext>
                    </a:extLst>
                  </p:cNvPr>
                  <p:cNvSpPr/>
                  <p:nvPr/>
                </p:nvSpPr>
                <p:spPr>
                  <a:xfrm>
                    <a:off x="18669000" y="18404220"/>
                    <a:ext cx="2376602" cy="9228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2" name="Rectangle 611">
                    <a:extLst>
                      <a:ext uri="{FF2B5EF4-FFF2-40B4-BE49-F238E27FC236}">
                        <a16:creationId xmlns:a16="http://schemas.microsoft.com/office/drawing/2014/main" id="{C12EE9FA-F7F9-3D4A-8DC2-1CBFF96E37DF}"/>
                      </a:ext>
                    </a:extLst>
                  </p:cNvPr>
                  <p:cNvSpPr/>
                  <p:nvPr/>
                </p:nvSpPr>
                <p:spPr>
                  <a:xfrm>
                    <a:off x="16946136" y="16158096"/>
                    <a:ext cx="1743047" cy="802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3" name="Rectangle 612">
                    <a:extLst>
                      <a:ext uri="{FF2B5EF4-FFF2-40B4-BE49-F238E27FC236}">
                        <a16:creationId xmlns:a16="http://schemas.microsoft.com/office/drawing/2014/main" id="{98B430A0-6F30-8249-9BCF-86980844E332}"/>
                      </a:ext>
                    </a:extLst>
                  </p:cNvPr>
                  <p:cNvSpPr/>
                  <p:nvPr/>
                </p:nvSpPr>
                <p:spPr>
                  <a:xfrm>
                    <a:off x="18858510" y="16586180"/>
                    <a:ext cx="1743047" cy="802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 name="Rectangle 613">
                    <a:extLst>
                      <a:ext uri="{FF2B5EF4-FFF2-40B4-BE49-F238E27FC236}">
                        <a16:creationId xmlns:a16="http://schemas.microsoft.com/office/drawing/2014/main" id="{453E4F7B-281A-E649-B002-27F21D36F4FC}"/>
                      </a:ext>
                    </a:extLst>
                  </p:cNvPr>
                  <p:cNvSpPr/>
                  <p:nvPr/>
                </p:nvSpPr>
                <p:spPr>
                  <a:xfrm>
                    <a:off x="11458065" y="18404220"/>
                    <a:ext cx="2376602" cy="10171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5" name="Rectangle 634">
                  <a:extLst>
                    <a:ext uri="{FF2B5EF4-FFF2-40B4-BE49-F238E27FC236}">
                      <a16:creationId xmlns:a16="http://schemas.microsoft.com/office/drawing/2014/main" id="{5F17E61E-8115-F942-A69E-676A9BA664B9}"/>
                    </a:ext>
                  </a:extLst>
                </p:cNvPr>
                <p:cNvSpPr/>
                <p:nvPr/>
              </p:nvSpPr>
              <p:spPr>
                <a:xfrm>
                  <a:off x="14176978" y="17211933"/>
                  <a:ext cx="827887" cy="176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6" name="Rectangle 635">
                  <a:extLst>
                    <a:ext uri="{FF2B5EF4-FFF2-40B4-BE49-F238E27FC236}">
                      <a16:creationId xmlns:a16="http://schemas.microsoft.com/office/drawing/2014/main" id="{789BE52F-2B74-E34D-BF17-896A1E369E5F}"/>
                    </a:ext>
                  </a:extLst>
                </p:cNvPr>
                <p:cNvSpPr/>
                <p:nvPr/>
              </p:nvSpPr>
              <p:spPr>
                <a:xfrm>
                  <a:off x="14745211" y="17556422"/>
                  <a:ext cx="827887" cy="17646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0" name="TextBox 649">
                <a:extLst>
                  <a:ext uri="{FF2B5EF4-FFF2-40B4-BE49-F238E27FC236}">
                    <a16:creationId xmlns:a16="http://schemas.microsoft.com/office/drawing/2014/main" id="{076659AC-85D3-124E-B42A-7FB2C1545850}"/>
                  </a:ext>
                </a:extLst>
              </p:cNvPr>
              <p:cNvSpPr txBox="1"/>
              <p:nvPr/>
            </p:nvSpPr>
            <p:spPr>
              <a:xfrm>
                <a:off x="15697471" y="11522320"/>
                <a:ext cx="2373645" cy="400110"/>
              </a:xfrm>
              <a:prstGeom prst="rect">
                <a:avLst/>
              </a:prstGeom>
              <a:noFill/>
            </p:spPr>
            <p:txBody>
              <a:bodyPr wrap="square" rtlCol="0">
                <a:spAutoFit/>
              </a:bodyPr>
              <a:lstStyle/>
              <a:p>
                <a:pPr algn="ctr"/>
                <a:r>
                  <a:rPr lang="en-US" sz="2000" dirty="0">
                    <a:latin typeface="Myriad Pro" panose="020B0503030403020204" pitchFamily="34" charset="0"/>
                    <a:ea typeface="Arial" charset="0"/>
                    <a:cs typeface="Arial" charset="0"/>
                  </a:rPr>
                  <a:t>Specimens</a:t>
                </a:r>
              </a:p>
            </p:txBody>
          </p:sp>
          <p:sp>
            <p:nvSpPr>
              <p:cNvPr id="651" name="Freeform 118">
                <a:extLst>
                  <a:ext uri="{FF2B5EF4-FFF2-40B4-BE49-F238E27FC236}">
                    <a16:creationId xmlns:a16="http://schemas.microsoft.com/office/drawing/2014/main" id="{E2A8961E-662A-684D-996D-E23F1B49D33A}"/>
                  </a:ext>
                </a:extLst>
              </p:cNvPr>
              <p:cNvSpPr/>
              <p:nvPr/>
            </p:nvSpPr>
            <p:spPr>
              <a:xfrm flipH="1">
                <a:off x="15735159" y="11735695"/>
                <a:ext cx="524875" cy="283618"/>
              </a:xfrm>
              <a:custGeom>
                <a:avLst/>
                <a:gdLst>
                  <a:gd name="connsiteX0" fmla="*/ 0 w 536265"/>
                  <a:gd name="connsiteY0" fmla="*/ 0 h 323134"/>
                  <a:gd name="connsiteX1" fmla="*/ 213131 w 536265"/>
                  <a:gd name="connsiteY1" fmla="*/ 0 h 323134"/>
                  <a:gd name="connsiteX2" fmla="*/ 536265 w 536265"/>
                  <a:gd name="connsiteY2" fmla="*/ 323134 h 323134"/>
                </a:gdLst>
                <a:ahLst/>
                <a:cxnLst>
                  <a:cxn ang="0">
                    <a:pos x="connsiteX0" y="connsiteY0"/>
                  </a:cxn>
                  <a:cxn ang="0">
                    <a:pos x="connsiteX1" y="connsiteY1"/>
                  </a:cxn>
                  <a:cxn ang="0">
                    <a:pos x="connsiteX2" y="connsiteY2"/>
                  </a:cxn>
                </a:cxnLst>
                <a:rect l="l" t="t" r="r" b="b"/>
                <a:pathLst>
                  <a:path w="536265" h="323134">
                    <a:moveTo>
                      <a:pt x="0" y="0"/>
                    </a:moveTo>
                    <a:lnTo>
                      <a:pt x="213131" y="0"/>
                    </a:lnTo>
                    <a:lnTo>
                      <a:pt x="536265" y="323134"/>
                    </a:lnTo>
                  </a:path>
                </a:pathLst>
              </a:custGeom>
              <a:noFill/>
              <a:ln w="6350">
                <a:solidFill>
                  <a:schemeClr val="tx1"/>
                </a:solidFill>
                <a:tailEnd type="oval" w="sm" len="s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00"/>
              </a:p>
            </p:txBody>
          </p:sp>
          <p:sp>
            <p:nvSpPr>
              <p:cNvPr id="652" name="TextBox 651">
                <a:extLst>
                  <a:ext uri="{FF2B5EF4-FFF2-40B4-BE49-F238E27FC236}">
                    <a16:creationId xmlns:a16="http://schemas.microsoft.com/office/drawing/2014/main" id="{40806B66-99A6-D941-A193-9EAF1BBF6B50}"/>
                  </a:ext>
                </a:extLst>
              </p:cNvPr>
              <p:cNvSpPr txBox="1"/>
              <p:nvPr/>
            </p:nvSpPr>
            <p:spPr>
              <a:xfrm>
                <a:off x="17734533" y="18776506"/>
                <a:ext cx="1846221" cy="400110"/>
              </a:xfrm>
              <a:prstGeom prst="rect">
                <a:avLst/>
              </a:prstGeom>
              <a:noFill/>
            </p:spPr>
            <p:txBody>
              <a:bodyPr wrap="square" rtlCol="0">
                <a:spAutoFit/>
              </a:bodyPr>
              <a:lstStyle/>
              <a:p>
                <a:pPr algn="ctr"/>
                <a:r>
                  <a:rPr lang="en-US" sz="2000" dirty="0">
                    <a:latin typeface="Myriad Pro" panose="020B0503030403020204" pitchFamily="34" charset="0"/>
                    <a:ea typeface="Arial" charset="0"/>
                    <a:cs typeface="Arial" charset="0"/>
                  </a:rPr>
                  <a:t>Laser</a:t>
                </a:r>
              </a:p>
            </p:txBody>
          </p:sp>
          <p:sp>
            <p:nvSpPr>
              <p:cNvPr id="653" name="TextBox 652">
                <a:extLst>
                  <a:ext uri="{FF2B5EF4-FFF2-40B4-BE49-F238E27FC236}">
                    <a16:creationId xmlns:a16="http://schemas.microsoft.com/office/drawing/2014/main" id="{3EFE05F0-3B8D-8744-8D04-07C52A7F5859}"/>
                  </a:ext>
                </a:extLst>
              </p:cNvPr>
              <p:cNvSpPr txBox="1"/>
              <p:nvPr/>
            </p:nvSpPr>
            <p:spPr>
              <a:xfrm>
                <a:off x="18726080" y="15874504"/>
                <a:ext cx="1846221" cy="400110"/>
              </a:xfrm>
              <a:prstGeom prst="rect">
                <a:avLst/>
              </a:prstGeom>
              <a:noFill/>
            </p:spPr>
            <p:txBody>
              <a:bodyPr wrap="square" rtlCol="0">
                <a:spAutoFit/>
              </a:bodyPr>
              <a:lstStyle/>
              <a:p>
                <a:pPr algn="ctr"/>
                <a:r>
                  <a:rPr lang="en-US" sz="2000" dirty="0">
                    <a:latin typeface="Myriad Pro" panose="020B0503030403020204" pitchFamily="34" charset="0"/>
                    <a:ea typeface="Arial" charset="0"/>
                    <a:cs typeface="Arial" charset="0"/>
                  </a:rPr>
                  <a:t>Camera</a:t>
                </a:r>
              </a:p>
            </p:txBody>
          </p:sp>
          <p:sp>
            <p:nvSpPr>
              <p:cNvPr id="654" name="TextBox 653">
                <a:extLst>
                  <a:ext uri="{FF2B5EF4-FFF2-40B4-BE49-F238E27FC236}">
                    <a16:creationId xmlns:a16="http://schemas.microsoft.com/office/drawing/2014/main" id="{CA10CF4D-A58F-8545-8F5F-9FF824D687AD}"/>
                  </a:ext>
                </a:extLst>
              </p:cNvPr>
              <p:cNvSpPr txBox="1"/>
              <p:nvPr/>
            </p:nvSpPr>
            <p:spPr>
              <a:xfrm>
                <a:off x="16793410" y="14960801"/>
                <a:ext cx="1523543" cy="707886"/>
              </a:xfrm>
              <a:prstGeom prst="rect">
                <a:avLst/>
              </a:prstGeom>
              <a:noFill/>
            </p:spPr>
            <p:txBody>
              <a:bodyPr wrap="square" rtlCol="0">
                <a:spAutoFit/>
              </a:bodyPr>
              <a:lstStyle/>
              <a:p>
                <a:pPr algn="ctr"/>
                <a:r>
                  <a:rPr lang="en-US" sz="2000" dirty="0">
                    <a:latin typeface="Myriad Pro" panose="020B0503030403020204" pitchFamily="34" charset="0"/>
                    <a:ea typeface="Arial" charset="0"/>
                    <a:cs typeface="Arial" charset="0"/>
                  </a:rPr>
                  <a:t>Motorized XYZ stage</a:t>
                </a:r>
              </a:p>
            </p:txBody>
          </p:sp>
        </p:grpSp>
        <p:sp>
          <p:nvSpPr>
            <p:cNvPr id="691" name="TextBox 690">
              <a:extLst>
                <a:ext uri="{FF2B5EF4-FFF2-40B4-BE49-F238E27FC236}">
                  <a16:creationId xmlns:a16="http://schemas.microsoft.com/office/drawing/2014/main" id="{5A4922BE-3480-D047-8B69-1026B474700A}"/>
                </a:ext>
              </a:extLst>
            </p:cNvPr>
            <p:cNvSpPr txBox="1"/>
            <p:nvPr/>
          </p:nvSpPr>
          <p:spPr>
            <a:xfrm>
              <a:off x="13231948" y="10739735"/>
              <a:ext cx="7622620" cy="461665"/>
            </a:xfrm>
            <a:prstGeom prst="rect">
              <a:avLst/>
            </a:prstGeom>
            <a:noFill/>
          </p:spPr>
          <p:txBody>
            <a:bodyPr wrap="square" rtlCol="0">
              <a:spAutoFit/>
            </a:bodyPr>
            <a:lstStyle/>
            <a:p>
              <a:pPr algn="ctr"/>
              <a:r>
                <a:rPr lang="en-US" sz="2400" dirty="0">
                  <a:latin typeface="Myriad Pro" panose="020B0503030403020204" pitchFamily="34" charset="0"/>
                  <a:ea typeface="Arial" charset="0"/>
                  <a:cs typeface="Arial" charset="0"/>
                </a:rPr>
                <a:t>Architecture of open-top light-sheet microscope</a:t>
              </a:r>
            </a:p>
          </p:txBody>
        </p:sp>
      </p:grpSp>
      <p:sp>
        <p:nvSpPr>
          <p:cNvPr id="707" name="TextBox 706">
            <a:extLst>
              <a:ext uri="{FF2B5EF4-FFF2-40B4-BE49-F238E27FC236}">
                <a16:creationId xmlns:a16="http://schemas.microsoft.com/office/drawing/2014/main" id="{8514F7AA-33A4-7341-825C-C10095C30D64}"/>
              </a:ext>
            </a:extLst>
          </p:cNvPr>
          <p:cNvSpPr txBox="1"/>
          <p:nvPr/>
        </p:nvSpPr>
        <p:spPr>
          <a:xfrm>
            <a:off x="-4413636" y="17362125"/>
            <a:ext cx="27297332" cy="461665"/>
          </a:xfrm>
          <a:prstGeom prst="rect">
            <a:avLst/>
          </a:prstGeom>
          <a:noFill/>
        </p:spPr>
        <p:txBody>
          <a:bodyPr wrap="square" rtlCol="0">
            <a:spAutoFit/>
          </a:bodyPr>
          <a:lstStyle/>
          <a:p>
            <a:pPr algn="ctr"/>
            <a:r>
              <a:rPr lang="en-US" sz="2400" dirty="0">
                <a:latin typeface="Myriad Pro" panose="020B0503030403020204" pitchFamily="34" charset="0"/>
                <a:ea typeface="Arial" charset="0"/>
                <a:cs typeface="Arial" charset="0"/>
              </a:rPr>
              <a:t>Open-top light-sheet microscopy (3D) of prostate core needle biopsy</a:t>
            </a:r>
          </a:p>
        </p:txBody>
      </p:sp>
      <p:sp>
        <p:nvSpPr>
          <p:cNvPr id="717" name="TextBox 716">
            <a:extLst>
              <a:ext uri="{FF2B5EF4-FFF2-40B4-BE49-F238E27FC236}">
                <a16:creationId xmlns:a16="http://schemas.microsoft.com/office/drawing/2014/main" id="{DFCBD896-F7A3-4D49-B8AF-BB9DE7F54C61}"/>
              </a:ext>
            </a:extLst>
          </p:cNvPr>
          <p:cNvSpPr txBox="1"/>
          <p:nvPr/>
        </p:nvSpPr>
        <p:spPr>
          <a:xfrm>
            <a:off x="184731" y="10052586"/>
            <a:ext cx="15410731" cy="584775"/>
          </a:xfrm>
          <a:prstGeom prst="rect">
            <a:avLst/>
          </a:prstGeom>
          <a:noFill/>
          <a:ln>
            <a:noFill/>
          </a:ln>
        </p:spPr>
        <p:txBody>
          <a:bodyPr wrap="square" rtlCol="0">
            <a:spAutoFit/>
          </a:bodyPr>
          <a:lstStyle/>
          <a:p>
            <a:r>
              <a:rPr lang="en-US" sz="3200" b="1" dirty="0">
                <a:latin typeface="Myriad Pro" panose="020B0503030403020204" pitchFamily="34" charset="0"/>
              </a:rPr>
              <a:t>Prior work: Open-top light-sheet microscopy for rapid 3D pathology</a:t>
            </a:r>
          </a:p>
        </p:txBody>
      </p:sp>
      <p:sp>
        <p:nvSpPr>
          <p:cNvPr id="718" name="TextBox 717">
            <a:extLst>
              <a:ext uri="{FF2B5EF4-FFF2-40B4-BE49-F238E27FC236}">
                <a16:creationId xmlns:a16="http://schemas.microsoft.com/office/drawing/2014/main" id="{C45F4AFD-E8CA-8143-B7CE-3020EBF880DE}"/>
              </a:ext>
            </a:extLst>
          </p:cNvPr>
          <p:cNvSpPr txBox="1"/>
          <p:nvPr/>
        </p:nvSpPr>
        <p:spPr>
          <a:xfrm>
            <a:off x="244514" y="10634008"/>
            <a:ext cx="12058181" cy="1938992"/>
          </a:xfrm>
          <a:prstGeom prst="rect">
            <a:avLst/>
          </a:prstGeom>
          <a:noFill/>
          <a:ln>
            <a:noFill/>
          </a:ln>
        </p:spPr>
        <p:txBody>
          <a:bodyPr wrap="square" rtlCol="0">
            <a:spAutoFit/>
          </a:bodyPr>
          <a:lstStyle/>
          <a:p>
            <a:pPr algn="just">
              <a:spcBef>
                <a:spcPts val="693"/>
              </a:spcBef>
            </a:pPr>
            <a:r>
              <a:rPr lang="en-US" sz="2400" dirty="0">
                <a:latin typeface="Myriad Pro" panose="020B0503030403020204" pitchFamily="34" charset="0"/>
                <a:ea typeface="Arial" charset="0"/>
                <a:cs typeface="Arial" charset="0"/>
              </a:rPr>
              <a:t>We have developed open-top light-sheet microscopy for nondestructive, slide-free and volumetric pathology of clinical specimens. Intact tissues can be rapidly imaged over large volumetric fields of view. The utility of this technology has been demonstrated for several applications in clinical pathology, including </a:t>
            </a:r>
            <a:r>
              <a:rPr lang="en-US" sz="2400" dirty="0">
                <a:latin typeface="Myriad Pro" panose="020B0503030403020204" pitchFamily="34" charset="0"/>
              </a:rPr>
              <a:t>volumetric assessment of core-needle biopsies </a:t>
            </a:r>
            <a:r>
              <a:rPr lang="en-US" sz="2400" i="1" dirty="0">
                <a:latin typeface="Myriad Pro" panose="020B0503030403020204" pitchFamily="34" charset="0"/>
              </a:rPr>
              <a:t>in toto.</a:t>
            </a:r>
          </a:p>
        </p:txBody>
      </p:sp>
      <p:pic>
        <p:nvPicPr>
          <p:cNvPr id="721" name="Picture 720">
            <a:extLst>
              <a:ext uri="{FF2B5EF4-FFF2-40B4-BE49-F238E27FC236}">
                <a16:creationId xmlns:a16="http://schemas.microsoft.com/office/drawing/2014/main" id="{1C745220-1E42-364D-AEF8-98E6BED97D75}"/>
              </a:ext>
            </a:extLst>
          </p:cNvPr>
          <p:cNvPicPr>
            <a:picLocks noChangeAspect="1"/>
          </p:cNvPicPr>
          <p:nvPr/>
        </p:nvPicPr>
        <p:blipFill rotWithShape="1">
          <a:blip r:embed="rId26">
            <a:extLst>
              <a:ext uri="{28A0092B-C50C-407E-A947-70E740481C1C}">
                <a14:useLocalDpi xmlns:a14="http://schemas.microsoft.com/office/drawing/2010/main" val="0"/>
              </a:ext>
            </a:extLst>
          </a:blip>
          <a:srcRect l="81668" t="944" r="715" b="52091"/>
          <a:stretch/>
        </p:blipFill>
        <p:spPr>
          <a:xfrm rot="16200000">
            <a:off x="17397450" y="18446491"/>
            <a:ext cx="2091597" cy="3546624"/>
          </a:xfrm>
          <a:prstGeom prst="rect">
            <a:avLst/>
          </a:prstGeom>
        </p:spPr>
      </p:pic>
      <p:pic>
        <p:nvPicPr>
          <p:cNvPr id="722" name="Picture 721">
            <a:extLst>
              <a:ext uri="{FF2B5EF4-FFF2-40B4-BE49-F238E27FC236}">
                <a16:creationId xmlns:a16="http://schemas.microsoft.com/office/drawing/2014/main" id="{362B162E-D152-FC4F-A020-5565C4C164F7}"/>
              </a:ext>
            </a:extLst>
          </p:cNvPr>
          <p:cNvPicPr>
            <a:picLocks noChangeAspect="1"/>
          </p:cNvPicPr>
          <p:nvPr/>
        </p:nvPicPr>
        <p:blipFill rotWithShape="1">
          <a:blip r:embed="rId26">
            <a:extLst>
              <a:ext uri="{28A0092B-C50C-407E-A947-70E740481C1C}">
                <a14:useLocalDpi xmlns:a14="http://schemas.microsoft.com/office/drawing/2010/main" val="0"/>
              </a:ext>
            </a:extLst>
          </a:blip>
          <a:srcRect l="81668" t="47909" r="715" b="5125"/>
          <a:stretch/>
        </p:blipFill>
        <p:spPr>
          <a:xfrm rot="16200000">
            <a:off x="17419706" y="20333148"/>
            <a:ext cx="2091594" cy="3546621"/>
          </a:xfrm>
          <a:prstGeom prst="rect">
            <a:avLst/>
          </a:prstGeom>
        </p:spPr>
      </p:pic>
      <p:grpSp>
        <p:nvGrpSpPr>
          <p:cNvPr id="1332" name="Group 1331">
            <a:extLst>
              <a:ext uri="{FF2B5EF4-FFF2-40B4-BE49-F238E27FC236}">
                <a16:creationId xmlns:a16="http://schemas.microsoft.com/office/drawing/2014/main" id="{BAC9E0FC-87D1-944A-8482-E3F34728F9E0}"/>
              </a:ext>
            </a:extLst>
          </p:cNvPr>
          <p:cNvGrpSpPr/>
          <p:nvPr/>
        </p:nvGrpSpPr>
        <p:grpSpPr>
          <a:xfrm>
            <a:off x="-100727" y="19126200"/>
            <a:ext cx="16743047" cy="2159444"/>
            <a:chOff x="-100727" y="19126200"/>
            <a:chExt cx="16743047" cy="2159444"/>
          </a:xfrm>
        </p:grpSpPr>
        <p:pic>
          <p:nvPicPr>
            <p:cNvPr id="730" name="Picture 729">
              <a:extLst>
                <a:ext uri="{FF2B5EF4-FFF2-40B4-BE49-F238E27FC236}">
                  <a16:creationId xmlns:a16="http://schemas.microsoft.com/office/drawing/2014/main" id="{F90B6B02-A9A8-D641-A9BA-E5AFBA439017}"/>
                </a:ext>
              </a:extLst>
            </p:cNvPr>
            <p:cNvPicPr>
              <a:picLocks noChangeAspect="1"/>
            </p:cNvPicPr>
            <p:nvPr/>
          </p:nvPicPr>
          <p:blipFill rotWithShape="1">
            <a:blip r:embed="rId26">
              <a:extLst>
                <a:ext uri="{28A0092B-C50C-407E-A947-70E740481C1C}">
                  <a14:useLocalDpi xmlns:a14="http://schemas.microsoft.com/office/drawing/2010/main" val="0"/>
                </a:ext>
              </a:extLst>
            </a:blip>
            <a:srcRect l="-502" t="38409" r="21119" b="45494"/>
            <a:stretch/>
          </p:blipFill>
          <p:spPr>
            <a:xfrm>
              <a:off x="-100727" y="19126200"/>
              <a:ext cx="16743047" cy="2159444"/>
            </a:xfrm>
            <a:prstGeom prst="rect">
              <a:avLst/>
            </a:prstGeom>
          </p:spPr>
        </p:pic>
        <p:sp>
          <p:nvSpPr>
            <p:cNvPr id="734" name="Rectangle 733">
              <a:extLst>
                <a:ext uri="{FF2B5EF4-FFF2-40B4-BE49-F238E27FC236}">
                  <a16:creationId xmlns:a16="http://schemas.microsoft.com/office/drawing/2014/main" id="{A3EE90B0-9F7B-1E4E-BF34-01A78FE5A8FA}"/>
                </a:ext>
              </a:extLst>
            </p:cNvPr>
            <p:cNvSpPr/>
            <p:nvPr/>
          </p:nvSpPr>
          <p:spPr>
            <a:xfrm>
              <a:off x="575362" y="19228457"/>
              <a:ext cx="1146296" cy="361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6" name="Group 735">
            <a:extLst>
              <a:ext uri="{FF2B5EF4-FFF2-40B4-BE49-F238E27FC236}">
                <a16:creationId xmlns:a16="http://schemas.microsoft.com/office/drawing/2014/main" id="{B6B8D688-189A-5C4F-A2F8-4B2B566507C8}"/>
              </a:ext>
            </a:extLst>
          </p:cNvPr>
          <p:cNvGrpSpPr/>
          <p:nvPr/>
        </p:nvGrpSpPr>
        <p:grpSpPr>
          <a:xfrm>
            <a:off x="280173" y="17088240"/>
            <a:ext cx="17489390" cy="2266560"/>
            <a:chOff x="397978" y="19151624"/>
            <a:chExt cx="22096477" cy="2863623"/>
          </a:xfrm>
        </p:grpSpPr>
        <p:pic>
          <p:nvPicPr>
            <p:cNvPr id="737" name="Picture 736">
              <a:extLst>
                <a:ext uri="{FF2B5EF4-FFF2-40B4-BE49-F238E27FC236}">
                  <a16:creationId xmlns:a16="http://schemas.microsoft.com/office/drawing/2014/main" id="{0AAEE8F1-AE14-D74D-AE9E-EE731A25901C}"/>
                </a:ext>
              </a:extLst>
            </p:cNvPr>
            <p:cNvPicPr>
              <a:picLocks noChangeAspect="1"/>
            </p:cNvPicPr>
            <p:nvPr/>
          </p:nvPicPr>
          <p:blipFill rotWithShape="1">
            <a:blip r:embed="rId26">
              <a:extLst>
                <a:ext uri="{28A0092B-C50C-407E-A947-70E740481C1C}">
                  <a14:useLocalDpi xmlns:a14="http://schemas.microsoft.com/office/drawing/2010/main" val="0"/>
                </a:ext>
              </a:extLst>
            </a:blip>
            <a:srcRect r="19346" b="83566"/>
            <a:stretch/>
          </p:blipFill>
          <p:spPr>
            <a:xfrm>
              <a:off x="397978" y="19151624"/>
              <a:ext cx="22096477" cy="2863623"/>
            </a:xfrm>
            <a:prstGeom prst="rect">
              <a:avLst/>
            </a:prstGeom>
          </p:spPr>
        </p:pic>
        <p:sp>
          <p:nvSpPr>
            <p:cNvPr id="738" name="Rectangle 609">
              <a:extLst>
                <a:ext uri="{FF2B5EF4-FFF2-40B4-BE49-F238E27FC236}">
                  <a16:creationId xmlns:a16="http://schemas.microsoft.com/office/drawing/2014/main" id="{7F42735B-E9A1-BD41-A880-144FCA76C8FB}"/>
                </a:ext>
              </a:extLst>
            </p:cNvPr>
            <p:cNvSpPr/>
            <p:nvPr/>
          </p:nvSpPr>
          <p:spPr>
            <a:xfrm>
              <a:off x="748472" y="19152005"/>
              <a:ext cx="3823528" cy="922825"/>
            </a:xfrm>
            <a:custGeom>
              <a:avLst/>
              <a:gdLst>
                <a:gd name="connsiteX0" fmla="*/ 0 w 1724242"/>
                <a:gd name="connsiteY0" fmla="*/ 0 h 922825"/>
                <a:gd name="connsiteX1" fmla="*/ 1724242 w 1724242"/>
                <a:gd name="connsiteY1" fmla="*/ 0 h 922825"/>
                <a:gd name="connsiteX2" fmla="*/ 1724242 w 1724242"/>
                <a:gd name="connsiteY2" fmla="*/ 922825 h 922825"/>
                <a:gd name="connsiteX3" fmla="*/ 0 w 1724242"/>
                <a:gd name="connsiteY3" fmla="*/ 922825 h 922825"/>
                <a:gd name="connsiteX4" fmla="*/ 0 w 1724242"/>
                <a:gd name="connsiteY4" fmla="*/ 0 h 922825"/>
                <a:gd name="connsiteX0" fmla="*/ 0 w 1979964"/>
                <a:gd name="connsiteY0" fmla="*/ 0 h 922825"/>
                <a:gd name="connsiteX1" fmla="*/ 1724242 w 1979964"/>
                <a:gd name="connsiteY1" fmla="*/ 0 h 922825"/>
                <a:gd name="connsiteX2" fmla="*/ 1979964 w 1979964"/>
                <a:gd name="connsiteY2" fmla="*/ 915076 h 922825"/>
                <a:gd name="connsiteX3" fmla="*/ 0 w 1979964"/>
                <a:gd name="connsiteY3" fmla="*/ 922825 h 922825"/>
                <a:gd name="connsiteX4" fmla="*/ 0 w 1979964"/>
                <a:gd name="connsiteY4" fmla="*/ 0 h 922825"/>
                <a:gd name="connsiteX0" fmla="*/ 0 w 1979964"/>
                <a:gd name="connsiteY0" fmla="*/ 0 h 922825"/>
                <a:gd name="connsiteX1" fmla="*/ 1739741 w 1979964"/>
                <a:gd name="connsiteY1" fmla="*/ 92989 h 922825"/>
                <a:gd name="connsiteX2" fmla="*/ 1979964 w 1979964"/>
                <a:gd name="connsiteY2" fmla="*/ 915076 h 922825"/>
                <a:gd name="connsiteX3" fmla="*/ 0 w 1979964"/>
                <a:gd name="connsiteY3" fmla="*/ 922825 h 922825"/>
                <a:gd name="connsiteX4" fmla="*/ 0 w 1979964"/>
                <a:gd name="connsiteY4" fmla="*/ 0 h 922825"/>
                <a:gd name="connsiteX0" fmla="*/ 0 w 1979964"/>
                <a:gd name="connsiteY0" fmla="*/ 0 h 922825"/>
                <a:gd name="connsiteX1" fmla="*/ 1739741 w 1979964"/>
                <a:gd name="connsiteY1" fmla="*/ 15498 h 922825"/>
                <a:gd name="connsiteX2" fmla="*/ 1979964 w 1979964"/>
                <a:gd name="connsiteY2" fmla="*/ 915076 h 922825"/>
                <a:gd name="connsiteX3" fmla="*/ 0 w 1979964"/>
                <a:gd name="connsiteY3" fmla="*/ 922825 h 922825"/>
                <a:gd name="connsiteX4" fmla="*/ 0 w 1979964"/>
                <a:gd name="connsiteY4" fmla="*/ 0 h 922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79964" h="922825">
                  <a:moveTo>
                    <a:pt x="0" y="0"/>
                  </a:moveTo>
                  <a:lnTo>
                    <a:pt x="1739741" y="15498"/>
                  </a:lnTo>
                  <a:lnTo>
                    <a:pt x="1979964" y="915076"/>
                  </a:lnTo>
                  <a:lnTo>
                    <a:pt x="0" y="922825"/>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39" name="Picture 738">
            <a:extLst>
              <a:ext uri="{FF2B5EF4-FFF2-40B4-BE49-F238E27FC236}">
                <a16:creationId xmlns:a16="http://schemas.microsoft.com/office/drawing/2014/main" id="{0E07D57B-148E-8F48-9516-53D7E40C32BD}"/>
              </a:ext>
            </a:extLst>
          </p:cNvPr>
          <p:cNvPicPr>
            <a:picLocks noChangeAspect="1"/>
          </p:cNvPicPr>
          <p:nvPr/>
        </p:nvPicPr>
        <p:blipFill rotWithShape="1">
          <a:blip r:embed="rId26">
            <a:extLst>
              <a:ext uri="{28A0092B-C50C-407E-A947-70E740481C1C}">
                <a14:useLocalDpi xmlns:a14="http://schemas.microsoft.com/office/drawing/2010/main" val="0"/>
              </a:ext>
            </a:extLst>
          </a:blip>
          <a:srcRect l="-502" t="63925" r="19815" b="4151"/>
          <a:stretch/>
        </p:blipFill>
        <p:spPr>
          <a:xfrm>
            <a:off x="5192278" y="20743718"/>
            <a:ext cx="10831412" cy="2725882"/>
          </a:xfrm>
          <a:prstGeom prst="rect">
            <a:avLst/>
          </a:prstGeom>
        </p:spPr>
      </p:pic>
      <p:cxnSp>
        <p:nvCxnSpPr>
          <p:cNvPr id="743" name="Straight Connector 742">
            <a:extLst>
              <a:ext uri="{FF2B5EF4-FFF2-40B4-BE49-F238E27FC236}">
                <a16:creationId xmlns:a16="http://schemas.microsoft.com/office/drawing/2014/main" id="{E2314560-EF86-7640-9EE0-8DD759AC3563}"/>
              </a:ext>
            </a:extLst>
          </p:cNvPr>
          <p:cNvCxnSpPr>
            <a:cxnSpLocks/>
          </p:cNvCxnSpPr>
          <p:nvPr/>
        </p:nvCxnSpPr>
        <p:spPr>
          <a:xfrm>
            <a:off x="5136777" y="20941553"/>
            <a:ext cx="188277" cy="189495"/>
          </a:xfrm>
          <a:prstGeom prst="line">
            <a:avLst/>
          </a:prstGeom>
          <a:ln w="28575"/>
        </p:spPr>
        <p:style>
          <a:lnRef idx="1">
            <a:schemeClr val="dk1"/>
          </a:lnRef>
          <a:fillRef idx="0">
            <a:schemeClr val="dk1"/>
          </a:fillRef>
          <a:effectRef idx="0">
            <a:schemeClr val="dk1"/>
          </a:effectRef>
          <a:fontRef idx="minor">
            <a:schemeClr val="tx1"/>
          </a:fontRef>
        </p:style>
      </p:cxnSp>
      <p:sp>
        <p:nvSpPr>
          <p:cNvPr id="746" name="Rectangle 745">
            <a:extLst>
              <a:ext uri="{FF2B5EF4-FFF2-40B4-BE49-F238E27FC236}">
                <a16:creationId xmlns:a16="http://schemas.microsoft.com/office/drawing/2014/main" id="{B9C096E8-F309-1F44-A59F-FE00F08B1046}"/>
              </a:ext>
            </a:extLst>
          </p:cNvPr>
          <p:cNvSpPr/>
          <p:nvPr/>
        </p:nvSpPr>
        <p:spPr>
          <a:xfrm>
            <a:off x="15946735" y="21335999"/>
            <a:ext cx="207665" cy="18016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Rectangle 746">
            <a:extLst>
              <a:ext uri="{FF2B5EF4-FFF2-40B4-BE49-F238E27FC236}">
                <a16:creationId xmlns:a16="http://schemas.microsoft.com/office/drawing/2014/main" id="{52FE9C5E-4345-EF47-BD61-5D364A5620EF}"/>
              </a:ext>
            </a:extLst>
          </p:cNvPr>
          <p:cNvSpPr/>
          <p:nvPr/>
        </p:nvSpPr>
        <p:spPr>
          <a:xfrm>
            <a:off x="15951597" y="20756788"/>
            <a:ext cx="207665" cy="1678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8" name="Rectangle 747">
            <a:extLst>
              <a:ext uri="{FF2B5EF4-FFF2-40B4-BE49-F238E27FC236}">
                <a16:creationId xmlns:a16="http://schemas.microsoft.com/office/drawing/2014/main" id="{EF4E9D5B-8BBA-064D-9A4D-628A2EE9429E}"/>
              </a:ext>
            </a:extLst>
          </p:cNvPr>
          <p:cNvSpPr/>
          <p:nvPr/>
        </p:nvSpPr>
        <p:spPr>
          <a:xfrm>
            <a:off x="4821981" y="20726399"/>
            <a:ext cx="725622" cy="16141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9" name="Straight Connector 748">
            <a:extLst>
              <a:ext uri="{FF2B5EF4-FFF2-40B4-BE49-F238E27FC236}">
                <a16:creationId xmlns:a16="http://schemas.microsoft.com/office/drawing/2014/main" id="{F015CA15-C9A8-EC44-A06F-E96B1FA1E68B}"/>
              </a:ext>
            </a:extLst>
          </p:cNvPr>
          <p:cNvCxnSpPr>
            <a:cxnSpLocks/>
          </p:cNvCxnSpPr>
          <p:nvPr/>
        </p:nvCxnSpPr>
        <p:spPr>
          <a:xfrm>
            <a:off x="4948518" y="20726400"/>
            <a:ext cx="636905" cy="641025"/>
          </a:xfrm>
          <a:prstGeom prst="line">
            <a:avLst/>
          </a:prstGeom>
          <a:ln w="28575"/>
        </p:spPr>
        <p:style>
          <a:lnRef idx="1">
            <a:schemeClr val="dk1"/>
          </a:lnRef>
          <a:fillRef idx="0">
            <a:schemeClr val="dk1"/>
          </a:fillRef>
          <a:effectRef idx="0">
            <a:schemeClr val="dk1"/>
          </a:effectRef>
          <a:fontRef idx="minor">
            <a:schemeClr val="tx1"/>
          </a:fontRef>
        </p:style>
      </p:cxnSp>
      <p:cxnSp>
        <p:nvCxnSpPr>
          <p:cNvPr id="750" name="Straight Connector 749">
            <a:extLst>
              <a:ext uri="{FF2B5EF4-FFF2-40B4-BE49-F238E27FC236}">
                <a16:creationId xmlns:a16="http://schemas.microsoft.com/office/drawing/2014/main" id="{92B3117B-FD95-9F4B-8669-5640A5842EFB}"/>
              </a:ext>
            </a:extLst>
          </p:cNvPr>
          <p:cNvCxnSpPr>
            <a:cxnSpLocks/>
          </p:cNvCxnSpPr>
          <p:nvPr/>
        </p:nvCxnSpPr>
        <p:spPr>
          <a:xfrm flipV="1">
            <a:off x="15936311" y="21232906"/>
            <a:ext cx="1047324" cy="1220489"/>
          </a:xfrm>
          <a:prstGeom prst="line">
            <a:avLst/>
          </a:prstGeom>
          <a:ln w="28575"/>
        </p:spPr>
        <p:style>
          <a:lnRef idx="1">
            <a:schemeClr val="dk1"/>
          </a:lnRef>
          <a:fillRef idx="0">
            <a:schemeClr val="dk1"/>
          </a:fillRef>
          <a:effectRef idx="0">
            <a:schemeClr val="dk1"/>
          </a:effectRef>
          <a:fontRef idx="minor">
            <a:schemeClr val="tx1"/>
          </a:fontRef>
        </p:style>
      </p:cxnSp>
      <p:cxnSp>
        <p:nvCxnSpPr>
          <p:cNvPr id="755" name="Straight Connector 754">
            <a:extLst>
              <a:ext uri="{FF2B5EF4-FFF2-40B4-BE49-F238E27FC236}">
                <a16:creationId xmlns:a16="http://schemas.microsoft.com/office/drawing/2014/main" id="{1D7BC9BD-2BA4-7C4B-86A2-F44F81CFFADC}"/>
              </a:ext>
            </a:extLst>
          </p:cNvPr>
          <p:cNvCxnSpPr>
            <a:cxnSpLocks/>
          </p:cNvCxnSpPr>
          <p:nvPr/>
        </p:nvCxnSpPr>
        <p:spPr>
          <a:xfrm>
            <a:off x="15924026" y="22840621"/>
            <a:ext cx="1046162" cy="261426"/>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181650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5237</TotalTime>
  <Words>854</Words>
  <Application>Microsoft Macintosh PowerPoint</Application>
  <PresentationFormat>Custom</PresentationFormat>
  <Paragraphs>87</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Georgia</vt:lpstr>
      <vt:lpstr>Myriad Pro</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phuang</dc:creator>
  <cp:lastModifiedBy>Barner, Lindsey</cp:lastModifiedBy>
  <cp:revision>294</cp:revision>
  <cp:lastPrinted>2019-11-09T01:53:30Z</cp:lastPrinted>
  <dcterms:created xsi:type="dcterms:W3CDTF">2006-08-16T00:00:00Z</dcterms:created>
  <dcterms:modified xsi:type="dcterms:W3CDTF">2019-11-11T20:45:11Z</dcterms:modified>
</cp:coreProperties>
</file>